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56" r:id="rId5"/>
    <p:sldId id="274" r:id="rId6"/>
    <p:sldId id="284" r:id="rId7"/>
    <p:sldId id="277" r:id="rId8"/>
    <p:sldId id="291" r:id="rId9"/>
    <p:sldId id="305" r:id="rId10"/>
    <p:sldId id="293" r:id="rId11"/>
    <p:sldId id="306" r:id="rId12"/>
    <p:sldId id="290" r:id="rId13"/>
    <p:sldId id="296" r:id="rId14"/>
    <p:sldId id="299" r:id="rId15"/>
    <p:sldId id="307" r:id="rId16"/>
    <p:sldId id="294" r:id="rId17"/>
    <p:sldId id="309" r:id="rId18"/>
    <p:sldId id="308" r:id="rId19"/>
    <p:sldId id="329" r:id="rId20"/>
    <p:sldId id="302" r:id="rId21"/>
    <p:sldId id="313" r:id="rId22"/>
    <p:sldId id="285" r:id="rId23"/>
    <p:sldId id="303" r:id="rId24"/>
    <p:sldId id="300" r:id="rId25"/>
    <p:sldId id="304" r:id="rId26"/>
    <p:sldId id="342" r:id="rId27"/>
    <p:sldId id="343" r:id="rId28"/>
    <p:sldId id="287" r:id="rId29"/>
    <p:sldId id="289" r:id="rId30"/>
    <p:sldId id="292" r:id="rId31"/>
    <p:sldId id="311" r:id="rId32"/>
    <p:sldId id="312" r:id="rId33"/>
    <p:sldId id="297" r:id="rId34"/>
    <p:sldId id="344" r:id="rId35"/>
    <p:sldId id="346" r:id="rId36"/>
    <p:sldId id="345" r:id="rId37"/>
    <p:sldId id="271" r:id="rId38"/>
  </p:sldIdLst>
  <p:sldSz cx="12192000" cy="6858000"/>
  <p:notesSz cx="7104063" cy="10234613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9F733CD-21F4-4B42-B4BF-1EC6D2E361AB}">
          <p14:sldIdLst>
            <p14:sldId id="256"/>
            <p14:sldId id="274"/>
            <p14:sldId id="284"/>
            <p14:sldId id="277"/>
            <p14:sldId id="291"/>
            <p14:sldId id="305"/>
            <p14:sldId id="293"/>
            <p14:sldId id="306"/>
            <p14:sldId id="290"/>
            <p14:sldId id="296"/>
            <p14:sldId id="299"/>
            <p14:sldId id="307"/>
            <p14:sldId id="294"/>
            <p14:sldId id="309"/>
            <p14:sldId id="308"/>
            <p14:sldId id="329"/>
            <p14:sldId id="302"/>
            <p14:sldId id="313"/>
            <p14:sldId id="285"/>
            <p14:sldId id="303"/>
            <p14:sldId id="300"/>
            <p14:sldId id="304"/>
            <p14:sldId id="342"/>
            <p14:sldId id="343"/>
            <p14:sldId id="287"/>
            <p14:sldId id="289"/>
            <p14:sldId id="292"/>
            <p14:sldId id="311"/>
            <p14:sldId id="312"/>
            <p14:sldId id="297"/>
            <p14:sldId id="344"/>
            <p14:sldId id="346"/>
            <p14:sldId id="345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ël Petre" initials="MP" lastIdx="9" clrIdx="0">
    <p:extLst>
      <p:ext uri="{19B8F6BF-5375-455C-9EA6-DF929625EA0E}">
        <p15:presenceInfo xmlns:p15="http://schemas.microsoft.com/office/powerpoint/2012/main" userId="Michaël Petre" providerId="None"/>
      </p:ext>
    </p:extLst>
  </p:cmAuthor>
  <p:cmAuthor id="2" name="Michel Picalausa" initials="MP" lastIdx="6" clrIdx="1">
    <p:extLst>
      <p:ext uri="{19B8F6BF-5375-455C-9EA6-DF929625EA0E}">
        <p15:presenceInfo xmlns:p15="http://schemas.microsoft.com/office/powerpoint/2012/main" userId="d8971722fdb0ba01" providerId="Windows Live"/>
      </p:ext>
    </p:extLst>
  </p:cmAuthor>
  <p:cmAuthor id="3" name="Michel" initials="M" lastIdx="2" clrIdx="2">
    <p:extLst>
      <p:ext uri="{19B8F6BF-5375-455C-9EA6-DF929625EA0E}">
        <p15:presenceInfo xmlns:p15="http://schemas.microsoft.com/office/powerpoint/2012/main" userId="Mich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DFE1"/>
    <a:srgbClr val="A20032"/>
    <a:srgbClr val="FFAFC8"/>
    <a:srgbClr val="0F2D40"/>
    <a:srgbClr val="CD0041"/>
    <a:srgbClr val="236A96"/>
    <a:srgbClr val="050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F8F50B-E449-432A-A5AA-1C15E2B14B29}" v="5" dt="2021-06-28T09:33:08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42" autoAdjust="0"/>
  </p:normalViewPr>
  <p:slideViewPr>
    <p:cSldViewPr snapToGrid="0">
      <p:cViewPr varScale="1">
        <p:scale>
          <a:sx n="98" d="100"/>
          <a:sy n="98" d="100"/>
        </p:scale>
        <p:origin x="234" y="90"/>
      </p:cViewPr>
      <p:guideLst>
        <p:guide orient="horz" pos="912"/>
        <p:guide pos="3840"/>
        <p:guide orient="horz" pos="3984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ël Petre" userId="44a3d092-70fc-446b-805e-9c40f1406128" providerId="ADAL" clId="{CDF8F50B-E449-432A-A5AA-1C15E2B14B29}"/>
    <pc:docChg chg="undo custSel delSld modSld modSection modNotesMaster modHandout">
      <pc:chgData name="Michaël Petre" userId="44a3d092-70fc-446b-805e-9c40f1406128" providerId="ADAL" clId="{CDF8F50B-E449-432A-A5AA-1C15E2B14B29}" dt="2021-06-28T09:43:04.119" v="112" actId="20577"/>
      <pc:docMkLst>
        <pc:docMk/>
      </pc:docMkLst>
      <pc:sldChg chg="del">
        <pc:chgData name="Michaël Petre" userId="44a3d092-70fc-446b-805e-9c40f1406128" providerId="ADAL" clId="{CDF8F50B-E449-432A-A5AA-1C15E2B14B29}" dt="2021-06-28T09:23:37.114" v="1" actId="47"/>
        <pc:sldMkLst>
          <pc:docMk/>
          <pc:sldMk cId="1474817054" sldId="275"/>
        </pc:sldMkLst>
      </pc:sldChg>
      <pc:sldChg chg="modSp mod">
        <pc:chgData name="Michaël Petre" userId="44a3d092-70fc-446b-805e-9c40f1406128" providerId="ADAL" clId="{CDF8F50B-E449-432A-A5AA-1C15E2B14B29}" dt="2021-06-28T09:40:44.559" v="42" actId="20577"/>
        <pc:sldMkLst>
          <pc:docMk/>
          <pc:sldMk cId="539966008" sldId="277"/>
        </pc:sldMkLst>
        <pc:spChg chg="mod">
          <ac:chgData name="Michaël Petre" userId="44a3d092-70fc-446b-805e-9c40f1406128" providerId="ADAL" clId="{CDF8F50B-E449-432A-A5AA-1C15E2B14B29}" dt="2021-06-28T09:40:44.559" v="42" actId="20577"/>
          <ac:spMkLst>
            <pc:docMk/>
            <pc:sldMk cId="539966008" sldId="277"/>
            <ac:spMk id="6" creationId="{12DC400C-3853-4BD9-909D-5094BC9B6666}"/>
          </ac:spMkLst>
        </pc:spChg>
        <pc:spChg chg="mod">
          <ac:chgData name="Michaël Petre" userId="44a3d092-70fc-446b-805e-9c40f1406128" providerId="ADAL" clId="{CDF8F50B-E449-432A-A5AA-1C15E2B14B29}" dt="2021-06-28T09:34:20.491" v="14" actId="20577"/>
          <ac:spMkLst>
            <pc:docMk/>
            <pc:sldMk cId="539966008" sldId="277"/>
            <ac:spMk id="12" creationId="{0DC96D4E-BE6F-4ED9-9474-12DDCBBE5AC4}"/>
          </ac:spMkLst>
        </pc:spChg>
      </pc:sldChg>
      <pc:sldChg chg="del">
        <pc:chgData name="Michaël Petre" userId="44a3d092-70fc-446b-805e-9c40f1406128" providerId="ADAL" clId="{CDF8F50B-E449-432A-A5AA-1C15E2B14B29}" dt="2021-06-28T09:23:36.255" v="0" actId="47"/>
        <pc:sldMkLst>
          <pc:docMk/>
          <pc:sldMk cId="2371843353" sldId="283"/>
        </pc:sldMkLst>
      </pc:sldChg>
      <pc:sldChg chg="modSp mod">
        <pc:chgData name="Michaël Petre" userId="44a3d092-70fc-446b-805e-9c40f1406128" providerId="ADAL" clId="{CDF8F50B-E449-432A-A5AA-1C15E2B14B29}" dt="2021-06-28T09:41:47.199" v="70" actId="20577"/>
        <pc:sldMkLst>
          <pc:docMk/>
          <pc:sldMk cId="720143094" sldId="285"/>
        </pc:sldMkLst>
        <pc:spChg chg="mod">
          <ac:chgData name="Michaël Petre" userId="44a3d092-70fc-446b-805e-9c40f1406128" providerId="ADAL" clId="{CDF8F50B-E449-432A-A5AA-1C15E2B14B29}" dt="2021-06-28T09:41:47.199" v="70" actId="20577"/>
          <ac:spMkLst>
            <pc:docMk/>
            <pc:sldMk cId="720143094" sldId="285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2:31.937" v="92" actId="20577"/>
        <pc:sldMkLst>
          <pc:docMk/>
          <pc:sldMk cId="2231266251" sldId="287"/>
        </pc:sldMkLst>
        <pc:spChg chg="mod">
          <ac:chgData name="Michaël Petre" userId="44a3d092-70fc-446b-805e-9c40f1406128" providerId="ADAL" clId="{CDF8F50B-E449-432A-A5AA-1C15E2B14B29}" dt="2021-06-28T09:42:31.937" v="92" actId="20577"/>
          <ac:spMkLst>
            <pc:docMk/>
            <pc:sldMk cId="2231266251" sldId="287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12.733" v="50" actId="20577"/>
        <pc:sldMkLst>
          <pc:docMk/>
          <pc:sldMk cId="2639509195" sldId="290"/>
        </pc:sldMkLst>
        <pc:spChg chg="mod">
          <ac:chgData name="Michaël Petre" userId="44a3d092-70fc-446b-805e-9c40f1406128" providerId="ADAL" clId="{CDF8F50B-E449-432A-A5AA-1C15E2B14B29}" dt="2021-06-28T09:41:12.733" v="50" actId="20577"/>
          <ac:spMkLst>
            <pc:docMk/>
            <pc:sldMk cId="2639509195" sldId="290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0:49.733" v="43"/>
        <pc:sldMkLst>
          <pc:docMk/>
          <pc:sldMk cId="3453242750" sldId="291"/>
        </pc:sldMkLst>
        <pc:spChg chg="mod">
          <ac:chgData name="Michaël Petre" userId="44a3d092-70fc-446b-805e-9c40f1406128" providerId="ADAL" clId="{CDF8F50B-E449-432A-A5AA-1C15E2B14B29}" dt="2021-06-28T09:40:49.733" v="43"/>
          <ac:spMkLst>
            <pc:docMk/>
            <pc:sldMk cId="3453242750" sldId="291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2:36.051" v="94" actId="20577"/>
        <pc:sldMkLst>
          <pc:docMk/>
          <pc:sldMk cId="2644737380" sldId="292"/>
        </pc:sldMkLst>
        <pc:spChg chg="mod">
          <ac:chgData name="Michaël Petre" userId="44a3d092-70fc-446b-805e-9c40f1406128" providerId="ADAL" clId="{CDF8F50B-E449-432A-A5AA-1C15E2B14B29}" dt="2021-06-28T09:42:36.051" v="94" actId="20577"/>
          <ac:spMkLst>
            <pc:docMk/>
            <pc:sldMk cId="2644737380" sldId="292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0:59.657" v="46" actId="20577"/>
        <pc:sldMkLst>
          <pc:docMk/>
          <pc:sldMk cId="3197616124" sldId="293"/>
        </pc:sldMkLst>
        <pc:spChg chg="mod">
          <ac:chgData name="Michaël Petre" userId="44a3d092-70fc-446b-805e-9c40f1406128" providerId="ADAL" clId="{CDF8F50B-E449-432A-A5AA-1C15E2B14B29}" dt="2021-06-28T09:40:59.657" v="46" actId="20577"/>
          <ac:spMkLst>
            <pc:docMk/>
            <pc:sldMk cId="3197616124" sldId="293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24.765" v="58" actId="20577"/>
        <pc:sldMkLst>
          <pc:docMk/>
          <pc:sldMk cId="355200152" sldId="294"/>
        </pc:sldMkLst>
        <pc:spChg chg="mod">
          <ac:chgData name="Michaël Petre" userId="44a3d092-70fc-446b-805e-9c40f1406128" providerId="ADAL" clId="{CDF8F50B-E449-432A-A5AA-1C15E2B14B29}" dt="2021-06-28T09:41:24.765" v="58" actId="20577"/>
          <ac:spMkLst>
            <pc:docMk/>
            <pc:sldMk cId="355200152" sldId="294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15.699" v="52" actId="20577"/>
        <pc:sldMkLst>
          <pc:docMk/>
          <pc:sldMk cId="576179463" sldId="296"/>
        </pc:sldMkLst>
        <pc:spChg chg="mod">
          <ac:chgData name="Michaël Petre" userId="44a3d092-70fc-446b-805e-9c40f1406128" providerId="ADAL" clId="{CDF8F50B-E449-432A-A5AA-1C15E2B14B29}" dt="2021-06-28T09:41:15.699" v="52" actId="20577"/>
          <ac:spMkLst>
            <pc:docMk/>
            <pc:sldMk cId="576179463" sldId="296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2:51.795" v="105" actId="20577"/>
        <pc:sldMkLst>
          <pc:docMk/>
          <pc:sldMk cId="1086691822" sldId="297"/>
        </pc:sldMkLst>
        <pc:spChg chg="mod">
          <ac:chgData name="Michaël Petre" userId="44a3d092-70fc-446b-805e-9c40f1406128" providerId="ADAL" clId="{CDF8F50B-E449-432A-A5AA-1C15E2B14B29}" dt="2021-06-28T09:42:51.795" v="105" actId="20577"/>
          <ac:spMkLst>
            <pc:docMk/>
            <pc:sldMk cId="1086691822" sldId="297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18.119" v="54" actId="20577"/>
        <pc:sldMkLst>
          <pc:docMk/>
          <pc:sldMk cId="3680696062" sldId="299"/>
        </pc:sldMkLst>
        <pc:spChg chg="mod">
          <ac:chgData name="Michaël Petre" userId="44a3d092-70fc-446b-805e-9c40f1406128" providerId="ADAL" clId="{CDF8F50B-E449-432A-A5AA-1C15E2B14B29}" dt="2021-06-28T09:41:18.119" v="54" actId="20577"/>
          <ac:spMkLst>
            <pc:docMk/>
            <pc:sldMk cId="3680696062" sldId="299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2:19.918" v="84" actId="20577"/>
        <pc:sldMkLst>
          <pc:docMk/>
          <pc:sldMk cId="2637716212" sldId="300"/>
        </pc:sldMkLst>
        <pc:spChg chg="mod">
          <ac:chgData name="Michaël Petre" userId="44a3d092-70fc-446b-805e-9c40f1406128" providerId="ADAL" clId="{CDF8F50B-E449-432A-A5AA-1C15E2B14B29}" dt="2021-06-28T09:42:19.918" v="84" actId="20577"/>
          <ac:spMkLst>
            <pc:docMk/>
            <pc:sldMk cId="2637716212" sldId="300"/>
            <ac:spMk id="6" creationId="{12DC400C-3853-4BD9-909D-5094BC9B6666}"/>
          </ac:spMkLst>
        </pc:spChg>
        <pc:spChg chg="mod">
          <ac:chgData name="Michaël Petre" userId="44a3d092-70fc-446b-805e-9c40f1406128" providerId="ADAL" clId="{CDF8F50B-E449-432A-A5AA-1C15E2B14B29}" dt="2021-06-28T09:42:16.127" v="82" actId="20577"/>
          <ac:spMkLst>
            <pc:docMk/>
            <pc:sldMk cId="2637716212" sldId="300"/>
            <ac:spMk id="8" creationId="{F73BDF07-5EED-410A-ADCB-89163266D408}"/>
          </ac:spMkLst>
        </pc:spChg>
      </pc:sldChg>
      <pc:sldChg chg="modSp mod">
        <pc:chgData name="Michaël Petre" userId="44a3d092-70fc-446b-805e-9c40f1406128" providerId="ADAL" clId="{CDF8F50B-E449-432A-A5AA-1C15E2B14B29}" dt="2021-06-28T09:41:39.412" v="66" actId="20577"/>
        <pc:sldMkLst>
          <pc:docMk/>
          <pc:sldMk cId="578973703" sldId="302"/>
        </pc:sldMkLst>
        <pc:spChg chg="mod">
          <ac:chgData name="Michaël Petre" userId="44a3d092-70fc-446b-805e-9c40f1406128" providerId="ADAL" clId="{CDF8F50B-E449-432A-A5AA-1C15E2B14B29}" dt="2021-06-28T09:41:39.412" v="66" actId="20577"/>
          <ac:spMkLst>
            <pc:docMk/>
            <pc:sldMk cId="578973703" sldId="302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49.734" v="72" actId="20577"/>
        <pc:sldMkLst>
          <pc:docMk/>
          <pc:sldMk cId="2649078823" sldId="303"/>
        </pc:sldMkLst>
        <pc:spChg chg="mod">
          <ac:chgData name="Michaël Petre" userId="44a3d092-70fc-446b-805e-9c40f1406128" providerId="ADAL" clId="{CDF8F50B-E449-432A-A5AA-1C15E2B14B29}" dt="2021-06-28T09:41:49.734" v="72" actId="20577"/>
          <ac:spMkLst>
            <pc:docMk/>
            <pc:sldMk cId="2649078823" sldId="303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2:22.980" v="86" actId="20577"/>
        <pc:sldMkLst>
          <pc:docMk/>
          <pc:sldMk cId="1705041794" sldId="304"/>
        </pc:sldMkLst>
        <pc:spChg chg="mod">
          <ac:chgData name="Michaël Petre" userId="44a3d092-70fc-446b-805e-9c40f1406128" providerId="ADAL" clId="{CDF8F50B-E449-432A-A5AA-1C15E2B14B29}" dt="2021-06-28T09:42:22.980" v="86" actId="20577"/>
          <ac:spMkLst>
            <pc:docMk/>
            <pc:sldMk cId="1705041794" sldId="304"/>
            <ac:spMk id="6" creationId="{12DC400C-3853-4BD9-909D-5094BC9B6666}"/>
          </ac:spMkLst>
        </pc:spChg>
      </pc:sldChg>
      <pc:sldChg chg="modSp mod modNotesTx">
        <pc:chgData name="Michaël Petre" userId="44a3d092-70fc-446b-805e-9c40f1406128" providerId="ADAL" clId="{CDF8F50B-E449-432A-A5AA-1C15E2B14B29}" dt="2021-06-28T09:40:54.982" v="44"/>
        <pc:sldMkLst>
          <pc:docMk/>
          <pc:sldMk cId="2504927965" sldId="305"/>
        </pc:sldMkLst>
        <pc:spChg chg="mod">
          <ac:chgData name="Michaël Petre" userId="44a3d092-70fc-446b-805e-9c40f1406128" providerId="ADAL" clId="{CDF8F50B-E449-432A-A5AA-1C15E2B14B29}" dt="2021-06-28T09:40:54.982" v="44"/>
          <ac:spMkLst>
            <pc:docMk/>
            <pc:sldMk cId="2504927965" sldId="305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03.332" v="48" actId="20577"/>
        <pc:sldMkLst>
          <pc:docMk/>
          <pc:sldMk cId="3025080730" sldId="306"/>
        </pc:sldMkLst>
        <pc:spChg chg="mod">
          <ac:chgData name="Michaël Petre" userId="44a3d092-70fc-446b-805e-9c40f1406128" providerId="ADAL" clId="{CDF8F50B-E449-432A-A5AA-1C15E2B14B29}" dt="2021-06-28T09:41:03.332" v="48" actId="20577"/>
          <ac:spMkLst>
            <pc:docMk/>
            <pc:sldMk cId="3025080730" sldId="306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22.297" v="56" actId="20577"/>
        <pc:sldMkLst>
          <pc:docMk/>
          <pc:sldMk cId="859844194" sldId="307"/>
        </pc:sldMkLst>
        <pc:spChg chg="mod">
          <ac:chgData name="Michaël Petre" userId="44a3d092-70fc-446b-805e-9c40f1406128" providerId="ADAL" clId="{CDF8F50B-E449-432A-A5AA-1C15E2B14B29}" dt="2021-06-28T09:41:22.297" v="56" actId="20577"/>
          <ac:spMkLst>
            <pc:docMk/>
            <pc:sldMk cId="859844194" sldId="307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30.316" v="62" actId="20577"/>
        <pc:sldMkLst>
          <pc:docMk/>
          <pc:sldMk cId="2054898359" sldId="308"/>
        </pc:sldMkLst>
        <pc:spChg chg="mod">
          <ac:chgData name="Michaël Petre" userId="44a3d092-70fc-446b-805e-9c40f1406128" providerId="ADAL" clId="{CDF8F50B-E449-432A-A5AA-1C15E2B14B29}" dt="2021-06-28T09:41:30.316" v="62" actId="20577"/>
          <ac:spMkLst>
            <pc:docMk/>
            <pc:sldMk cId="2054898359" sldId="308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27.817" v="60" actId="20577"/>
        <pc:sldMkLst>
          <pc:docMk/>
          <pc:sldMk cId="2997228066" sldId="309"/>
        </pc:sldMkLst>
        <pc:spChg chg="mod">
          <ac:chgData name="Michaël Petre" userId="44a3d092-70fc-446b-805e-9c40f1406128" providerId="ADAL" clId="{CDF8F50B-E449-432A-A5AA-1C15E2B14B29}" dt="2021-06-28T09:41:27.817" v="60" actId="20577"/>
          <ac:spMkLst>
            <pc:docMk/>
            <pc:sldMk cId="2997228066" sldId="309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2:38.411" v="96" actId="20577"/>
        <pc:sldMkLst>
          <pc:docMk/>
          <pc:sldMk cId="2269348800" sldId="311"/>
        </pc:sldMkLst>
        <pc:spChg chg="mod">
          <ac:chgData name="Michaël Petre" userId="44a3d092-70fc-446b-805e-9c40f1406128" providerId="ADAL" clId="{CDF8F50B-E449-432A-A5AA-1C15E2B14B29}" dt="2021-06-28T09:42:38.411" v="96" actId="20577"/>
          <ac:spMkLst>
            <pc:docMk/>
            <pc:sldMk cId="2269348800" sldId="311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2:49.128" v="103" actId="20577"/>
        <pc:sldMkLst>
          <pc:docMk/>
          <pc:sldMk cId="2043198066" sldId="312"/>
        </pc:sldMkLst>
        <pc:spChg chg="mod">
          <ac:chgData name="Michaël Petre" userId="44a3d092-70fc-446b-805e-9c40f1406128" providerId="ADAL" clId="{CDF8F50B-E449-432A-A5AA-1C15E2B14B29}" dt="2021-06-28T09:42:49.128" v="103" actId="20577"/>
          <ac:spMkLst>
            <pc:docMk/>
            <pc:sldMk cId="2043198066" sldId="312"/>
            <ac:spMk id="6" creationId="{12DC400C-3853-4BD9-909D-5094BC9B6666}"/>
          </ac:spMkLst>
        </pc:spChg>
        <pc:spChg chg="mod">
          <ac:chgData name="Michaël Petre" userId="44a3d092-70fc-446b-805e-9c40f1406128" providerId="ADAL" clId="{CDF8F50B-E449-432A-A5AA-1C15E2B14B29}" dt="2021-06-28T09:42:46.641" v="101" actId="20577"/>
          <ac:spMkLst>
            <pc:docMk/>
            <pc:sldMk cId="2043198066" sldId="312"/>
            <ac:spMk id="8" creationId="{F73BDF07-5EED-410A-ADCB-89163266D408}"/>
          </ac:spMkLst>
        </pc:spChg>
      </pc:sldChg>
      <pc:sldChg chg="modSp mod">
        <pc:chgData name="Michaël Petre" userId="44a3d092-70fc-446b-805e-9c40f1406128" providerId="ADAL" clId="{CDF8F50B-E449-432A-A5AA-1C15E2B14B29}" dt="2021-06-28T09:41:43.455" v="68" actId="20577"/>
        <pc:sldMkLst>
          <pc:docMk/>
          <pc:sldMk cId="1400544055" sldId="313"/>
        </pc:sldMkLst>
        <pc:spChg chg="mod">
          <ac:chgData name="Michaël Petre" userId="44a3d092-70fc-446b-805e-9c40f1406128" providerId="ADAL" clId="{CDF8F50B-E449-432A-A5AA-1C15E2B14B29}" dt="2021-06-28T09:41:43.455" v="68" actId="20577"/>
          <ac:spMkLst>
            <pc:docMk/>
            <pc:sldMk cId="1400544055" sldId="313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1:33.221" v="64" actId="20577"/>
        <pc:sldMkLst>
          <pc:docMk/>
          <pc:sldMk cId="930511306" sldId="329"/>
        </pc:sldMkLst>
        <pc:spChg chg="mod">
          <ac:chgData name="Michaël Petre" userId="44a3d092-70fc-446b-805e-9c40f1406128" providerId="ADAL" clId="{CDF8F50B-E449-432A-A5AA-1C15E2B14B29}" dt="2021-06-28T09:41:33.221" v="64" actId="20577"/>
          <ac:spMkLst>
            <pc:docMk/>
            <pc:sldMk cId="930511306" sldId="329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2:26.356" v="88" actId="20577"/>
        <pc:sldMkLst>
          <pc:docMk/>
          <pc:sldMk cId="2156757387" sldId="342"/>
        </pc:sldMkLst>
        <pc:spChg chg="mod">
          <ac:chgData name="Michaël Petre" userId="44a3d092-70fc-446b-805e-9c40f1406128" providerId="ADAL" clId="{CDF8F50B-E449-432A-A5AA-1C15E2B14B29}" dt="2021-06-28T09:42:26.356" v="88" actId="20577"/>
          <ac:spMkLst>
            <pc:docMk/>
            <pc:sldMk cId="2156757387" sldId="342"/>
            <ac:spMk id="6" creationId="{12DC400C-3853-4BD9-909D-5094BC9B6666}"/>
          </ac:spMkLst>
        </pc:spChg>
        <pc:spChg chg="mod">
          <ac:chgData name="Michaël Petre" userId="44a3d092-70fc-446b-805e-9c40f1406128" providerId="ADAL" clId="{CDF8F50B-E449-432A-A5AA-1C15E2B14B29}" dt="2021-06-28T09:34:30.057" v="22" actId="20577"/>
          <ac:spMkLst>
            <pc:docMk/>
            <pc:sldMk cId="2156757387" sldId="342"/>
            <ac:spMk id="12" creationId="{0DC96D4E-BE6F-4ED9-9474-12DDCBBE5AC4}"/>
          </ac:spMkLst>
        </pc:spChg>
      </pc:sldChg>
      <pc:sldChg chg="modSp mod">
        <pc:chgData name="Michaël Petre" userId="44a3d092-70fc-446b-805e-9c40f1406128" providerId="ADAL" clId="{CDF8F50B-E449-432A-A5AA-1C15E2B14B29}" dt="2021-06-28T09:42:29.231" v="90" actId="20577"/>
        <pc:sldMkLst>
          <pc:docMk/>
          <pc:sldMk cId="3609105664" sldId="343"/>
        </pc:sldMkLst>
        <pc:spChg chg="mod">
          <ac:chgData name="Michaël Petre" userId="44a3d092-70fc-446b-805e-9c40f1406128" providerId="ADAL" clId="{CDF8F50B-E449-432A-A5AA-1C15E2B14B29}" dt="2021-06-28T09:42:29.231" v="90" actId="20577"/>
          <ac:spMkLst>
            <pc:docMk/>
            <pc:sldMk cId="3609105664" sldId="343"/>
            <ac:spMk id="6" creationId="{12DC400C-3853-4BD9-909D-5094BC9B6666}"/>
          </ac:spMkLst>
        </pc:spChg>
        <pc:spChg chg="mod">
          <ac:chgData name="Michaël Petre" userId="44a3d092-70fc-446b-805e-9c40f1406128" providerId="ADAL" clId="{CDF8F50B-E449-432A-A5AA-1C15E2B14B29}" dt="2021-06-28T09:34:36.088" v="30" actId="20577"/>
          <ac:spMkLst>
            <pc:docMk/>
            <pc:sldMk cId="3609105664" sldId="343"/>
            <ac:spMk id="12" creationId="{0DC96D4E-BE6F-4ED9-9474-12DDCBBE5AC4}"/>
          </ac:spMkLst>
        </pc:spChg>
      </pc:sldChg>
      <pc:sldChg chg="modSp mod">
        <pc:chgData name="Michaël Petre" userId="44a3d092-70fc-446b-805e-9c40f1406128" providerId="ADAL" clId="{CDF8F50B-E449-432A-A5AA-1C15E2B14B29}" dt="2021-06-28T09:42:54.953" v="107" actId="20577"/>
        <pc:sldMkLst>
          <pc:docMk/>
          <pc:sldMk cId="2930411597" sldId="344"/>
        </pc:sldMkLst>
        <pc:spChg chg="mod">
          <ac:chgData name="Michaël Petre" userId="44a3d092-70fc-446b-805e-9c40f1406128" providerId="ADAL" clId="{CDF8F50B-E449-432A-A5AA-1C15E2B14B29}" dt="2021-06-28T09:42:54.953" v="107" actId="20577"/>
          <ac:spMkLst>
            <pc:docMk/>
            <pc:sldMk cId="2930411597" sldId="344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3:04.119" v="112" actId="20577"/>
        <pc:sldMkLst>
          <pc:docMk/>
          <pc:sldMk cId="852581390" sldId="345"/>
        </pc:sldMkLst>
        <pc:spChg chg="mod">
          <ac:chgData name="Michaël Petre" userId="44a3d092-70fc-446b-805e-9c40f1406128" providerId="ADAL" clId="{CDF8F50B-E449-432A-A5AA-1C15E2B14B29}" dt="2021-06-28T09:43:04.119" v="112" actId="20577"/>
          <ac:spMkLst>
            <pc:docMk/>
            <pc:sldMk cId="852581390" sldId="345"/>
            <ac:spMk id="6" creationId="{12DC400C-3853-4BD9-909D-5094BC9B6666}"/>
          </ac:spMkLst>
        </pc:spChg>
      </pc:sldChg>
      <pc:sldChg chg="modSp mod">
        <pc:chgData name="Michaël Petre" userId="44a3d092-70fc-446b-805e-9c40f1406128" providerId="ADAL" clId="{CDF8F50B-E449-432A-A5AA-1C15E2B14B29}" dt="2021-06-28T09:43:01.276" v="110" actId="20577"/>
        <pc:sldMkLst>
          <pc:docMk/>
          <pc:sldMk cId="3416451962" sldId="346"/>
        </pc:sldMkLst>
        <pc:spChg chg="mod">
          <ac:chgData name="Michaël Petre" userId="44a3d092-70fc-446b-805e-9c40f1406128" providerId="ADAL" clId="{CDF8F50B-E449-432A-A5AA-1C15E2B14B29}" dt="2021-06-28T09:43:01.276" v="110" actId="20577"/>
          <ac:spMkLst>
            <pc:docMk/>
            <pc:sldMk cId="3416451962" sldId="346"/>
            <ac:spMk id="6" creationId="{12DC400C-3853-4BD9-909D-5094BC9B6666}"/>
          </ac:spMkLst>
        </pc:spChg>
        <pc:spChg chg="mod">
          <ac:chgData name="Michaël Petre" userId="44a3d092-70fc-446b-805e-9c40f1406128" providerId="ADAL" clId="{CDF8F50B-E449-432A-A5AA-1C15E2B14B29}" dt="2021-06-28T09:42:58.645" v="108" actId="20577"/>
          <ac:spMkLst>
            <pc:docMk/>
            <pc:sldMk cId="3416451962" sldId="346"/>
            <ac:spMk id="8" creationId="{F73BDF07-5EED-410A-ADCB-89163266D40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7B8EE446-7AEC-4E52-BB44-E415E29CB158}" type="datetime1">
              <a:rPr lang="fr-FR" smtClean="0"/>
              <a:t>28/06/2021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79474F99-60BC-462F-82FF-AD0F7D3371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7799FE93-18FF-4761-A914-89E7F4D54D0C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5A226AB8-ACBE-42E6-92F5-667EDDCD965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83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08079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8025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* Le reclassement automatique prévaut (elles pourraient quand même monter) </a:t>
            </a:r>
          </a:p>
          <a:p>
            <a:r>
              <a:rPr lang="fr-BE"/>
              <a:t>* Ces équipes peuvent aussi demander un déclassement</a:t>
            </a:r>
          </a:p>
          <a:p>
            <a:endParaRPr lang="fr-BE"/>
          </a:p>
          <a:p>
            <a:r>
              <a:rPr lang="fr-BE" b="1" u="sng"/>
              <a:t>Ballotage :</a:t>
            </a:r>
          </a:p>
          <a:p>
            <a:pPr>
              <a:buFont typeface="Arial" panose="020B0604020202020204" pitchFamily="34" charset="0"/>
              <a:buNone/>
            </a:pPr>
            <a:r>
              <a:rPr lang="fr-FR"/>
              <a:t>- Position instable pour toutes les équipes classées de la 5ème à la 7ème place de leur série. Une équipe en position de "ballottage" sera reléguée dans la division immédiatement inférieure à la division dans laquelle elle évoluait la saison précédente si et seulement si une équipe déclassée ou reclassée possède un indice de force supérieur au sien </a:t>
            </a:r>
            <a:r>
              <a:rPr lang="fr-FR" b="1"/>
              <a:t>ET</a:t>
            </a:r>
            <a:r>
              <a:rPr lang="fr-FR"/>
              <a:t> supérieur ou égal à la moyenne des indices de force de la division.</a:t>
            </a:r>
          </a:p>
          <a:p>
            <a:pPr>
              <a:buFont typeface="Arial" panose="020B0604020202020204" pitchFamily="34" charset="0"/>
              <a:buNone/>
            </a:pPr>
            <a:r>
              <a:rPr lang="fr-FR"/>
              <a:t>- ’ordre de relégation tiendra compte du classement général de la saison précédente (l’équipe la moins bien classée sera reléguée en premier).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34238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* Excepté situation actuelle basée sur la situation d’il y a deux ans.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93131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1 Uniquement si l’indice de force de l’équipe est inférieur à la moyenne de la division dans laquelle elle se trouve et que la place peut être prise par une autre équipe</a:t>
            </a:r>
          </a:p>
          <a:p>
            <a:r>
              <a:rPr lang="fr-FR"/>
              <a:t>2 La nouvelle division dans laquelle jouera l’équipe dépendra de son indice de force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6316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Tx/>
              <a:buChar char="-"/>
            </a:pPr>
            <a:r>
              <a:rPr lang="fr-BE"/>
              <a:t>L’indice de force doit être inférieur à la moyenne des indices de force de la division dans laquelle elle se trouve</a:t>
            </a:r>
          </a:p>
          <a:p>
            <a:endParaRPr lang="fr-FR"/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66412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67"/>
              </a:spcAft>
            </a:pPr>
            <a:r>
              <a:rPr lang="fr-BE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cas de place vacante dans une série, à la suite d’une suppression d’équipe, d’un reclassement ou d’un déclassement, et uniquement si aucune équipe ne remplit les deux conditions citées précédemment, une équipe peut être reclassée même sans satisfaire à ces deux conditions.</a:t>
            </a:r>
          </a:p>
          <a:p>
            <a:pPr algn="just">
              <a:lnSpc>
                <a:spcPct val="107000"/>
              </a:lnSpc>
              <a:spcAft>
                <a:spcPts val="867"/>
              </a:spcAft>
            </a:pPr>
            <a:endParaRPr lang="fr-BE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67"/>
              </a:spcAft>
            </a:pPr>
            <a:r>
              <a:rPr lang="fr-BE" sz="2000" u="sng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noter</a:t>
            </a:r>
            <a:r>
              <a:rPr lang="fr-BE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on ne peut refuser un reclassement 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4228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2275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3849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6171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* N’oubliez pas d’éditer votre Fiche Club afin de répertorier les différentes salles dont vous disposez.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25352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* </a:t>
            </a:r>
            <a:r>
              <a:rPr lang="fr-BE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L’encodage de joueurs fictifs peut provoquer un reclassement excessif par rapport au niveau réel de l’équipe.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80945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1774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000">
                <a:solidFill>
                  <a:srgbClr val="000000"/>
                </a:solidFill>
                <a:latin typeface="Calibri" panose="020F0502020204030204" pitchFamily="34" charset="0"/>
              </a:rPr>
              <a:t>Les moyennes des indices de force sont calculées au fur et à mesure de l'établissement des séries en commençant par la division la plus élevée.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29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187717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78187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* </a:t>
            </a:r>
            <a:r>
              <a:rPr lang="fr-FR" b="1" dirty="0"/>
              <a:t>Article 25 : Forfait d’un joueur/une joueuse</a:t>
            </a:r>
            <a:br>
              <a:rPr lang="fr-FR" dirty="0"/>
            </a:br>
            <a:r>
              <a:rPr lang="fr-FR" dirty="0"/>
              <a:t>1. Un joueur/Une joueuse mentionné(e) dans une composition et faisant défaut au moment où</a:t>
            </a:r>
            <a:br>
              <a:rPr lang="fr-FR" dirty="0"/>
            </a:br>
            <a:r>
              <a:rPr lang="fr-FR" dirty="0"/>
              <a:t>il/elle est appelé(e) à jouer sera déclaré(e) forfait et ne pourra être aligné(e) dans aucun autre</a:t>
            </a:r>
            <a:br>
              <a:rPr lang="fr-FR" dirty="0"/>
            </a:br>
            <a:r>
              <a:rPr lang="fr-FR" dirty="0"/>
              <a:t>match qui suit.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3397327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3804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33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32453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63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81665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8032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Adaptations suite aux suggestions reçues :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BE" dirty="0"/>
              <a:t>Liens URL mis en évidence (couleur + gras)</a:t>
            </a:r>
          </a:p>
          <a:p>
            <a:pPr marL="185766" indent="-185766">
              <a:buFont typeface="Arial" panose="020B0604020202020204" pitchFamily="34" charset="0"/>
              <a:buChar char="•"/>
            </a:pPr>
            <a:r>
              <a:rPr lang="fr-BE" dirty="0"/>
              <a:t>Nouvelle présentation pour la page « Indices » =&gt; Diminution du risque d’erreur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43767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anose="020B0604020202020204" pitchFamily="34" charset="0"/>
              <a:buChar char="•"/>
            </a:pPr>
            <a:r>
              <a:rPr lang="fr-BE" dirty="0"/>
              <a:t>Exemple :</a:t>
            </a:r>
          </a:p>
          <a:p>
            <a:r>
              <a:rPr lang="fr-FR" i="1" dirty="0"/>
              <a:t>Prenons l'exemple d'un club ayant 3 équipes mixtes, la première en D1, la seconde en D3 et la troisième en D5 et dont la deuxième équipe évoluant en D3 est amenée à disparaître.</a:t>
            </a:r>
          </a:p>
          <a:p>
            <a:endParaRPr lang="fr-FR" dirty="0"/>
          </a:p>
          <a:p>
            <a:r>
              <a:rPr lang="fr-FR" i="1" dirty="0"/>
              <a:t>En réinscrivant uniquement deux équipes, la première équipe reprendra sa place en D1 (plus ou moins en fonction de son résultat et/ou de son indice) tandis que la seconde - qui évoluait en D5 - serait logiquement dans "l'emplacement" de l'équipe qui évoluait en D3.</a:t>
            </a:r>
          </a:p>
          <a:p>
            <a:endParaRPr lang="fr-FR" i="1" dirty="0"/>
          </a:p>
          <a:p>
            <a:r>
              <a:rPr lang="fr-FR" i="1" dirty="0"/>
              <a:t>Dès lors, si les joueurs et joueuses de la seconde équipe souhaitent jouer dans une division correspondant au mieux à leur niveau, il est important de demander à déclasser cette équipe pour qu'elle soit réévaluée en fonction de son indice de force.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7934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* Attention, on peut difficilement savoir à l’avance dans quelle division sera une équipe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39023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>
                <a:highlight>
                  <a:srgbClr val="FFFF00"/>
                </a:highlight>
              </a:rPr>
              <a:t>N’oubliez pas d’affilier vos joueurs pour qu’ils soient disponibles dans la liste des indices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1767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moyenne peut soudainement chuter de telle sorte qu'elle se situe en-dessous du palier du classement inférieur. Et comme on ne descend que d'un classement à la fois ...</a:t>
            </a:r>
            <a:br>
              <a:rPr lang="fr-FR" dirty="0"/>
            </a:br>
            <a:endParaRPr lang="fr-FR" dirty="0"/>
          </a:p>
          <a:p>
            <a:r>
              <a:rPr lang="fr-FR" dirty="0"/>
              <a:t>Après une inactivité de plus de 52 semaines, la moyenne d'un joueur est à zéro. Mais quand il reprend, il a toujours son classement (-2 si inactivité supérieure à 2 ans).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fr-FR" noProof="0" smtClean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6966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BD421-E477-405A-91D4-9468DE9B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024F0D-0F00-4C64-975C-BD7D4FE0E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7D0E03-CFD6-4610-88AC-17F03CE8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EA6C26-9C57-4903-AE77-E191504283DF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44536D-CBA9-4A34-85D3-481BD12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C1F8E3-036A-45B8-BF1F-BEF0C559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77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06B1F3-61FB-4FDC-814D-EEC1C1FC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2403B0-8D7F-4489-AB72-C346C887013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FC9304-E5BD-4F3E-ADB0-974FEBCD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0B6182-9DAD-43E7-A402-4D56D11CEDF5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38AD29-D9CD-42D8-9604-C47996EE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52C394-EF43-405B-9653-70AAB909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2945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>
            <a:extLst>
              <a:ext uri="{FF2B5EF4-FFF2-40B4-BE49-F238E27FC236}">
                <a16:creationId xmlns:a16="http://schemas.microsoft.com/office/drawing/2014/main" id="{19D1E61D-2F00-41ED-8D92-7CAEB9A5A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647491-5142-48CA-9664-F5082D450F3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94576D-BE01-4BB5-A9F4-7DE4814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300B0B-2631-4D7B-AD03-0F59FD901AE4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10CA14-AD61-4101-9143-F7884378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98B885-CFEA-4882-BBEA-C5F14208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95166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C47AB-DC6F-40F0-B4FB-9C0850EE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939C5-683A-4FDC-A8CF-5F35848AD68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1FB5F0-A7AB-4ACB-91A6-4B836F17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113045-75BA-49FC-B8DA-667A815F6AD8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1BCE02-CEFC-4D30-BBB0-23CE2CB5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F49760-3E16-4F16-B710-C85178E2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980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9EE07D-6026-47C0-975A-7E493011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C00015-2956-4E1F-B05F-214F1DE24E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556B43-C1CB-4618-B91B-AAAEEB4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6A1B2E-6693-414F-9841-5863C42F39A1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688E39-E80F-4C18-9C2A-69886B82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4C5964-5187-4195-8EAF-85D18DC4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5891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67B990-ED8C-4AAA-8241-C4881B13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6612F2-9E33-44D3-80E2-578C5440A7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8F7B21-660D-43B3-9151-B40C9ABCD71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326A10-CB05-4418-9338-CB55A705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C8C33D-8E2E-459B-AF90-253460469913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940335-9BE1-42D1-A30D-C3232BD3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E95C68-4307-4B03-8921-74DB1041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2120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7EBEC8-AC56-429B-89C3-BB6A0E6E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866BA-F48C-4383-B119-81B34967619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89F967-CBBC-414E-9DC3-136707A8D3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905A60-FBC4-40AC-9F71-0FAD9CD7A69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4F92BA-75D6-44F9-A1C8-BCFBF6FF6E0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93CDDC-3537-4692-BE83-87B2A82A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660CFF-974F-4B0F-8CAA-FCC0F89E7460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37B9E1-D5EA-4054-8D92-F930B369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98A038-7CD6-4715-9FDA-7194E6B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8870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65FAF-B698-49B0-B197-FD64C97A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3E3F44-F1D6-40F7-9A7D-0542C4A9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160A66-7A6B-41C7-993D-06CDB82BA6E6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48CC28-3F4A-42A0-B211-4BA085AD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3B6C99-6764-43D0-84AE-52C83494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0576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79C79D-3B8A-4FA9-BC4A-63E3EF10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D1239B-222F-4485-B527-6BEE956E53DB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4730E35-44DB-4FED-9E24-5BBE5D9D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CDC42F-3337-4692-B53C-A5529048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5842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07D58-952D-44D7-9911-60544C9F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5BC150-9914-4A82-84CF-B3708B9757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4A7C02-9C7E-401F-BABE-D3028FF18CE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D6080A-4623-4F4C-B5BF-7E9E7531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DDADA-8413-40DC-8839-95ED535A6D2F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9B1D15-0BD5-4F6E-A265-BD1F2F36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F764D4-AA29-4DF8-A501-E2B904E9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7885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4D526-F53C-446D-8D7C-8A73C2A6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7341CC3D-D32B-4629-85B8-E779A41050B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517242-BF08-4A5E-ABD7-483896CAE9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B2B8E4-DF23-4701-B28A-B9E5700B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65ADD9-85E7-452B-96B0-2A14879D53CE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6DE909-4588-4CF5-B2FA-B7631243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EA005E-65C2-4007-815C-52F23809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5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>
            <a:extLst>
              <a:ext uri="{FF2B5EF4-FFF2-40B4-BE49-F238E27FC236}">
                <a16:creationId xmlns:a16="http://schemas.microsoft.com/office/drawing/2014/main" id="{D8373118-F27D-412D-B19A-2DB8C810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537CCC-B536-48B0-B893-63FFC2EBD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CE552F-73E7-48CE-AAB3-E947C535D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F48F1-947C-498B-A912-2C1742B9B076}" type="datetime1">
              <a:rPr lang="fr-FR" noProof="0" smtClean="0"/>
              <a:t>28/06/2021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E40B4F-2015-4E9F-BCB3-E0BFA4AF9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fr-FR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610C3C-BBD3-4864-98E4-5D7B08A62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A4A7955-6230-48B4-BD8B-A7C460F75945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4326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fbb.be/page/formations-arbitrale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fbb.be/us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AE457D-0397-41A5-A1CF-4C8062284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41" b="4308"/>
          <a:stretch/>
        </p:blipFill>
        <p:spPr>
          <a:xfrm>
            <a:off x="292100" y="323850"/>
            <a:ext cx="11607800" cy="6210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16AF48-2AA8-4B78-82AB-CE8B9E71F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981986"/>
            <a:ext cx="7023100" cy="2279650"/>
          </a:xfrm>
          <a:prstGeom prst="rect">
            <a:avLst/>
          </a:prstGeom>
          <a:solidFill>
            <a:srgbClr val="CD0041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8" name="Zone de texte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554981" y="1952260"/>
            <a:ext cx="6013188" cy="233910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rtl="0"/>
            <a:r>
              <a:rPr lang="fr-FR" sz="6000" b="1">
                <a:solidFill>
                  <a:schemeClr val="bg1"/>
                </a:solidFill>
                <a:latin typeface="+mj-lt"/>
              </a:rPr>
              <a:t>Interclubs</a:t>
            </a:r>
          </a:p>
          <a:p>
            <a:pPr rtl="0"/>
            <a:r>
              <a:rPr lang="fr-FR" sz="6000" b="1">
                <a:solidFill>
                  <a:schemeClr val="bg1"/>
                </a:solidFill>
                <a:latin typeface="+mj-lt"/>
              </a:rPr>
              <a:t>2021-2022</a:t>
            </a:r>
          </a:p>
          <a:p>
            <a:pPr rtl="0"/>
            <a:r>
              <a:rPr lang="fr-FR" sz="3200" b="1">
                <a:solidFill>
                  <a:schemeClr val="bg1"/>
                </a:solidFill>
                <a:latin typeface="+mj-lt"/>
              </a:rPr>
              <a:t>Webinaire du 24/06/2021</a:t>
            </a:r>
            <a:endParaRPr lang="fr-FR" sz="6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Zone de texte 8">
            <a:extLst>
              <a:ext uri="{FF2B5EF4-FFF2-40B4-BE49-F238E27FC236}">
                <a16:creationId xmlns:a16="http://schemas.microsoft.com/office/drawing/2014/main" id="{7EAEBA89-B616-43ED-A91E-61105E1C9DD6}"/>
              </a:ext>
            </a:extLst>
          </p:cNvPr>
          <p:cNvSpPr txBox="1"/>
          <p:nvPr/>
        </p:nvSpPr>
        <p:spPr>
          <a:xfrm>
            <a:off x="781507" y="5938885"/>
            <a:ext cx="578666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fr-FR" sz="1600" b="1">
                <a:solidFill>
                  <a:schemeClr val="bg1"/>
                </a:solidFill>
                <a:latin typeface="Montserrat" panose="00000500000000000000" pitchFamily="2" charset="0"/>
              </a:rPr>
              <a:t>LIGUE FRANCOPHONE BELGE DE BADMINTON ASBL</a:t>
            </a:r>
          </a:p>
          <a:p>
            <a:pPr rtl="0"/>
            <a:r>
              <a:rPr lang="fr-FR" sz="1200">
                <a:solidFill>
                  <a:schemeClr val="bg1"/>
                </a:solidFill>
                <a:latin typeface="Montserrat" panose="00000500000000000000" pitchFamily="2" charset="0"/>
              </a:rPr>
              <a:t>Le badminton, partout et pour tous !</a:t>
            </a:r>
          </a:p>
        </p:txBody>
      </p:sp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fr-FR"/>
              <a:t>Diapositive de tableau de bord 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0E0059-FAEA-486C-B311-2C30023A2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493" y="5469772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10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Joueurs de base / complémentaire (1)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C54ED569-8E49-4F21-98FF-60A24FBF5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956459"/>
              </p:ext>
            </p:extLst>
          </p:nvPr>
        </p:nvGraphicFramePr>
        <p:xfrm>
          <a:off x="584200" y="1241213"/>
          <a:ext cx="11023600" cy="415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963671929"/>
                    </a:ext>
                  </a:extLst>
                </a:gridCol>
                <a:gridCol w="5511800">
                  <a:extLst>
                    <a:ext uri="{9D8B030D-6E8A-4147-A177-3AD203B41FA5}">
                      <a16:colId xmlns:a16="http://schemas.microsoft.com/office/drawing/2014/main" val="98539770"/>
                    </a:ext>
                  </a:extLst>
                </a:gridCol>
              </a:tblGrid>
              <a:tr h="770467"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Base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Complémentaire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728365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Fixé par le club lors de l’inscription des équipes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Ajouté par le club après la publication de la structure des championnats (et tout au long du championnat) mais AVANT la rencontre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 b="1" strike="noStrike" baseline="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NE peut PAS </a:t>
                      </a:r>
                      <a:r>
                        <a:rPr lang="fr-BE" sz="2400" b="0" strike="noStrike" baseline="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avoir un indice de force supérieur à l’indice de force </a:t>
                      </a:r>
                      <a:r>
                        <a:rPr lang="fr-BE" sz="2400" b="0" strike="noStrike" kern="1200" baseline="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d’aucun joueur de base du même sexe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39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179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11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Joueurs de base / complémentaire (2)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C54ED569-8E49-4F21-98FF-60A24FBF5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889701"/>
              </p:ext>
            </p:extLst>
          </p:nvPr>
        </p:nvGraphicFramePr>
        <p:xfrm>
          <a:off x="584200" y="1855046"/>
          <a:ext cx="11023600" cy="2782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963671929"/>
                    </a:ext>
                  </a:extLst>
                </a:gridCol>
                <a:gridCol w="5511800">
                  <a:extLst>
                    <a:ext uri="{9D8B030D-6E8A-4147-A177-3AD203B41FA5}">
                      <a16:colId xmlns:a16="http://schemas.microsoft.com/office/drawing/2014/main" val="98539770"/>
                    </a:ext>
                  </a:extLst>
                </a:gridCol>
              </a:tblGrid>
              <a:tr h="770467"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Base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Complémentaire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728365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Pas de nombre de match minimum/maximum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Pas de nombre de match minimum/maximum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624043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r>
                        <a:rPr lang="fr-BE" sz="2400" kern="12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Ne peut pas être retiré du noyau de l’équipe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2400" kern="12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Peut être retiré du noyau si le joueur n’a pas joué une seule rencontre pour l’équipe concernée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39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696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12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Joueurs de base / complémentaire (3)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C54ED569-8E49-4F21-98FF-60A24FBF5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265252"/>
              </p:ext>
            </p:extLst>
          </p:nvPr>
        </p:nvGraphicFramePr>
        <p:xfrm>
          <a:off x="584200" y="1644226"/>
          <a:ext cx="11023600" cy="415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963671929"/>
                    </a:ext>
                  </a:extLst>
                </a:gridCol>
                <a:gridCol w="5511800">
                  <a:extLst>
                    <a:ext uri="{9D8B030D-6E8A-4147-A177-3AD203B41FA5}">
                      <a16:colId xmlns:a16="http://schemas.microsoft.com/office/drawing/2014/main" val="98539770"/>
                    </a:ext>
                  </a:extLst>
                </a:gridCol>
              </a:tblGrid>
              <a:tr h="770467"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Base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Complémentaire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0728365"/>
                  </a:ext>
                </a:extLst>
              </a:tr>
              <a:tr h="770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 kern="12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Ne peut pas être joueur de base dans une autre équipe du même championnat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2400" kern="1200">
                        <a:solidFill>
                          <a:srgbClr val="0F2D40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MAIS</a:t>
                      </a:r>
                    </a:p>
                    <a:p>
                      <a:endParaRPr lang="fr-BE" sz="2400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  <a:p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Peut être complémentaire dans </a:t>
                      </a:r>
                      <a:r>
                        <a:rPr lang="fr-BE" sz="2400" b="1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UNE SEULE </a:t>
                      </a: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autre équipe d’une </a:t>
                      </a:r>
                      <a:r>
                        <a:rPr lang="fr-BE" sz="2400" u="sng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division supérieure</a:t>
                      </a:r>
                      <a:r>
                        <a:rPr lang="fr-BE" sz="2400" u="none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*</a:t>
                      </a:r>
                      <a:endParaRPr lang="fr-BE" sz="2400" u="sng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Peut être joueur de base dans </a:t>
                      </a:r>
                      <a:r>
                        <a:rPr lang="fr-BE" sz="2400" b="1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UNE SEULE </a:t>
                      </a: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autre équipe d’une </a:t>
                      </a:r>
                      <a:r>
                        <a:rPr lang="fr-BE" sz="2400" u="sng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division inférieure</a:t>
                      </a:r>
                      <a:r>
                        <a:rPr lang="fr-BE" sz="2400" u="none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*</a:t>
                      </a:r>
                      <a:endParaRPr lang="fr-BE" sz="2400" u="sng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BE" sz="2400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OU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BE" sz="2400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Peut être complémentaire dans </a:t>
                      </a:r>
                      <a:r>
                        <a:rPr lang="fr-BE" sz="2400" b="1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UNE SEULE </a:t>
                      </a:r>
                      <a:r>
                        <a:rPr lang="fr-BE" sz="2400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autre équipe d’une </a:t>
                      </a:r>
                      <a:r>
                        <a:rPr lang="fr-BE" sz="2400" u="sng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division différente</a:t>
                      </a:r>
                      <a:r>
                        <a:rPr lang="fr-BE" sz="2400" u="none">
                          <a:solidFill>
                            <a:srgbClr val="0F2D40"/>
                          </a:solidFill>
                          <a:latin typeface="Montserrat" panose="00000500000000000000" pitchFamily="2" charset="0"/>
                        </a:rPr>
                        <a:t>*</a:t>
                      </a:r>
                      <a:endParaRPr lang="fr-BE" sz="2400" u="sng">
                        <a:solidFill>
                          <a:srgbClr val="0F2D40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59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844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13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Indices de force (joueur)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Indices de force du joueur (figés)*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Sur base des classements du mois juillet (05/07)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Pour chaque discipline, on prend la meilleure valeur entre celle du palier de montée du classement du joueur et de la moyenne de montée du joueur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« Mixte » = somme des deux meilleures disciplines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« Double » = somme du simple et du double</a:t>
            </a:r>
          </a:p>
        </p:txBody>
      </p:sp>
    </p:spTree>
    <p:extLst>
      <p:ext uri="{BB962C8B-B14F-4D97-AF65-F5344CB8AC3E}">
        <p14:creationId xmlns:p14="http://schemas.microsoft.com/office/powerpoint/2010/main" val="355200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14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Exemples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Indices de force (joueur)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Indices de force du joueur (figés) :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E74BE66-24CD-46B8-BEB8-4D70F1090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36774"/>
              </p:ext>
            </p:extLst>
          </p:nvPr>
        </p:nvGraphicFramePr>
        <p:xfrm>
          <a:off x="1143000" y="1774247"/>
          <a:ext cx="9906000" cy="3355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19701891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70824785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873327746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664964945"/>
                    </a:ext>
                  </a:extLst>
                </a:gridCol>
              </a:tblGrid>
              <a:tr h="1161175"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Discipline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Classement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Points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>
                          <a:latin typeface="Montserrat" panose="00000500000000000000" pitchFamily="2" charset="0"/>
                        </a:rPr>
                        <a:t>Palier de montée (points)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625594"/>
                  </a:ext>
                </a:extLst>
              </a:tr>
              <a:tr h="722364"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Simple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>
                          <a:latin typeface="Montserrat" panose="00000500000000000000" pitchFamily="2" charset="0"/>
                        </a:rPr>
                        <a:t>160</a:t>
                      </a:r>
                      <a:endParaRPr lang="fr-BE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1171288"/>
                  </a:ext>
                </a:extLst>
              </a:tr>
              <a:tr h="722364"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Double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>
                          <a:latin typeface="Montserrat" panose="00000500000000000000" pitchFamily="2" charset="0"/>
                        </a:rPr>
                        <a:t>225</a:t>
                      </a:r>
                      <a:endParaRPr lang="fr-BE" sz="200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190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7650729"/>
                  </a:ext>
                </a:extLst>
              </a:tr>
              <a:tr h="722364"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Mixte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>
                          <a:latin typeface="Montserrat" panose="00000500000000000000" pitchFamily="2" charset="0"/>
                        </a:rPr>
                        <a:t>175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1">
                          <a:latin typeface="Montserrat" panose="00000500000000000000" pitchFamily="2" charset="0"/>
                        </a:rPr>
                        <a:t>190</a:t>
                      </a:r>
                      <a:endParaRPr lang="fr-BE" sz="200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772113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08B1EFC-CB56-46DC-A5AC-45B7BAE0A652}"/>
              </a:ext>
            </a:extLst>
          </p:cNvPr>
          <p:cNvSpPr txBox="1"/>
          <p:nvPr/>
        </p:nvSpPr>
        <p:spPr>
          <a:xfrm>
            <a:off x="330200" y="5312549"/>
            <a:ext cx="11531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« Mixte » = somme des deux meilleures disciplines =&gt; 225+190=415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« Double » = somme du simple et du double =&gt; 160+225=385 </a:t>
            </a:r>
          </a:p>
        </p:txBody>
      </p:sp>
    </p:spTree>
    <p:extLst>
      <p:ext uri="{BB962C8B-B14F-4D97-AF65-F5344CB8AC3E}">
        <p14:creationId xmlns:p14="http://schemas.microsoft.com/office/powerpoint/2010/main" val="2997228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15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Indices de force (équipe)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Indices de force d’une équipe (figés)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Dames/Messieurs = Somme des 4 joueu.r.se.s de base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Mixtes = Somme des 5 joueu.r.se.s de base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98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16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Nom des équipes : Nom du club + N° équipe au sein du club + (Discipline : Mx ou D ou M) + [indice de l’équipe]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Exemple : ATHOIS LE VOLANT 1 (D) [7049]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1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17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49"/>
            <a:ext cx="10515600" cy="527050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Les séries se baseront sur les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résultats de la saison 2019-2020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L’équipe championne/ayant revendiqué le titre monte dans la division supérieure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Les équipes classée de la 1</a:t>
            </a:r>
            <a:r>
              <a:rPr lang="fr-BE" baseline="30000">
                <a:solidFill>
                  <a:srgbClr val="0F2D40"/>
                </a:solidFill>
                <a:latin typeface="Montserrat" panose="00000500000000000000" pitchFamily="2" charset="0"/>
              </a:rPr>
              <a:t>ère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à la 4</a:t>
            </a:r>
            <a:r>
              <a:rPr lang="fr-BE" baseline="30000">
                <a:solidFill>
                  <a:srgbClr val="0F2D40"/>
                </a:solidFill>
                <a:latin typeface="Montserrat" panose="00000500000000000000" pitchFamily="2" charset="0"/>
              </a:rPr>
              <a:t>ème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place se maintiennent*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Les équipes classée de la 5</a:t>
            </a:r>
            <a:r>
              <a:rPr lang="fr-BE" baseline="30000">
                <a:solidFill>
                  <a:srgbClr val="0F2D40"/>
                </a:solidFill>
                <a:latin typeface="Montserrat" panose="00000500000000000000" pitchFamily="2" charset="0"/>
              </a:rPr>
              <a:t>ème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à la 8</a:t>
            </a:r>
            <a:r>
              <a:rPr lang="fr-BE" baseline="30000">
                <a:solidFill>
                  <a:srgbClr val="0F2D40"/>
                </a:solidFill>
                <a:latin typeface="Montserrat" panose="00000500000000000000" pitchFamily="2" charset="0"/>
              </a:rPr>
              <a:t>ème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place sont en « ballotage »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L’équipe qui était mathématiquement dernière est reléguée d’une division*</a:t>
            </a:r>
          </a:p>
        </p:txBody>
      </p:sp>
    </p:spTree>
    <p:extLst>
      <p:ext uri="{BB962C8B-B14F-4D97-AF65-F5344CB8AC3E}">
        <p14:creationId xmlns:p14="http://schemas.microsoft.com/office/powerpoint/2010/main" val="57897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18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Exemple (1)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49"/>
            <a:ext cx="10515600" cy="5270501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36EF522-073D-4883-A9DD-B704B71C9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09660"/>
              </p:ext>
            </p:extLst>
          </p:nvPr>
        </p:nvGraphicFramePr>
        <p:xfrm>
          <a:off x="1508414" y="1707173"/>
          <a:ext cx="9845386" cy="4027852"/>
        </p:xfrm>
        <a:graphic>
          <a:graphicData uri="http://schemas.openxmlformats.org/drawingml/2006/table">
            <a:tbl>
              <a:tblPr/>
              <a:tblGrid>
                <a:gridCol w="910472">
                  <a:extLst>
                    <a:ext uri="{9D8B030D-6E8A-4147-A177-3AD203B41FA5}">
                      <a16:colId xmlns:a16="http://schemas.microsoft.com/office/drawing/2014/main" val="2981079649"/>
                    </a:ext>
                  </a:extLst>
                </a:gridCol>
                <a:gridCol w="4017640">
                  <a:extLst>
                    <a:ext uri="{9D8B030D-6E8A-4147-A177-3AD203B41FA5}">
                      <a16:colId xmlns:a16="http://schemas.microsoft.com/office/drawing/2014/main" val="2967327972"/>
                    </a:ext>
                  </a:extLst>
                </a:gridCol>
                <a:gridCol w="1893204">
                  <a:extLst>
                    <a:ext uri="{9D8B030D-6E8A-4147-A177-3AD203B41FA5}">
                      <a16:colId xmlns:a16="http://schemas.microsoft.com/office/drawing/2014/main" val="257078756"/>
                    </a:ext>
                  </a:extLst>
                </a:gridCol>
                <a:gridCol w="3024070">
                  <a:extLst>
                    <a:ext uri="{9D8B030D-6E8A-4147-A177-3AD203B41FA5}">
                      <a16:colId xmlns:a16="http://schemas.microsoft.com/office/drawing/2014/main" val="4053577689"/>
                    </a:ext>
                  </a:extLst>
                </a:gridCol>
              </a:tblGrid>
              <a:tr h="9019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Equipe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Situation (à l'issue de la saison*)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Au Mieux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Au pire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494848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6100"/>
                          </a:solidFill>
                          <a:effectLst/>
                          <a:latin typeface="Montserrat" panose="00000500000000000000" pitchFamily="2" charset="0"/>
                        </a:rPr>
                        <a:t>Equipe 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6100"/>
                          </a:solidFill>
                          <a:effectLst/>
                          <a:latin typeface="Montserrat" panose="00000500000000000000" pitchFamily="2" charset="0"/>
                        </a:rPr>
                        <a:t>Montée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6100"/>
                          </a:solidFill>
                          <a:effectLst/>
                          <a:latin typeface="Montserrat" panose="00000500000000000000" pitchFamily="2" charset="0"/>
                        </a:rPr>
                        <a:t>SI reclassement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6100"/>
                          </a:solidFill>
                          <a:effectLst/>
                          <a:latin typeface="Montserrat" panose="00000500000000000000" pitchFamily="2" charset="0"/>
                        </a:rPr>
                        <a:t>SI Déclassement validé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777644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Equipe 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Maintien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 reclassement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 Déclassement validé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805959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Equipe 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Maintien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 reclassement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 Déclassement validé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04629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Equipe 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Maintien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 reclassement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SI Déclassement validé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137756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Equipe 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Ballotage = situation "instable"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SI reclassement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SI Déclassement validé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856051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Equipe F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Ballotage = situation "instable"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SI reclassement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SI Déclassement validé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048398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Equipe 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Ballotage = situation "instable"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SI reclassement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5700"/>
                          </a:solidFill>
                          <a:effectLst/>
                          <a:latin typeface="Montserrat" panose="00000500000000000000" pitchFamily="2" charset="0"/>
                        </a:rPr>
                        <a:t>SI Déclassement validé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050591"/>
                  </a:ext>
                </a:extLst>
              </a:tr>
              <a:tr h="40434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0006"/>
                          </a:solidFill>
                          <a:effectLst/>
                          <a:latin typeface="Montserrat" panose="00000500000000000000" pitchFamily="2" charset="0"/>
                        </a:rPr>
                        <a:t>Equipe 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0006"/>
                          </a:solidFill>
                          <a:effectLst/>
                          <a:latin typeface="Montserrat" panose="00000500000000000000" pitchFamily="2" charset="0"/>
                        </a:rPr>
                        <a:t>Relégation = division directement inférieure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0006"/>
                          </a:solidFill>
                          <a:effectLst/>
                          <a:latin typeface="Montserrat" panose="00000500000000000000" pitchFamily="2" charset="0"/>
                        </a:rPr>
                        <a:t>Reclassement -1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0" i="0" u="none" strike="noStrike">
                          <a:solidFill>
                            <a:srgbClr val="9C0006"/>
                          </a:solidFill>
                          <a:effectLst/>
                          <a:latin typeface="Montserrat" panose="00000500000000000000" pitchFamily="2" charset="0"/>
                        </a:rPr>
                        <a:t>SI Déclassement validé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7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544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19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Déclassement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800">
                <a:solidFill>
                  <a:srgbClr val="0F2D40"/>
                </a:solidFill>
                <a:latin typeface="Montserrat" panose="00000500000000000000" pitchFamily="2" charset="0"/>
              </a:rPr>
              <a:t>(Division inférieure)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u="sng">
                <a:solidFill>
                  <a:srgbClr val="0F2D40"/>
                </a:solidFill>
                <a:latin typeface="Montserrat" panose="00000500000000000000" pitchFamily="2" charset="0"/>
              </a:rPr>
              <a:t>Objectif :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Jouer dans une division inférieure correspondant à son nouvel indice de force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b="1" u="sng">
                <a:solidFill>
                  <a:srgbClr val="0F2D40"/>
                </a:solidFill>
                <a:latin typeface="Montserrat" panose="00000500000000000000" pitchFamily="2" charset="0"/>
              </a:rPr>
              <a:t>Demande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à introduire lors de l’inscription de l’équipe (possible également pour une équipe championne)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Descente de division automatique :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NON</a:t>
            </a:r>
            <a:r>
              <a:rPr lang="fr-BE" b="1" baseline="30000">
                <a:solidFill>
                  <a:srgbClr val="CD0041"/>
                </a:solidFill>
                <a:latin typeface="Montserrat" panose="00000500000000000000" pitchFamily="2" charset="0"/>
              </a:rPr>
              <a:t>1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Descente en dernière division :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PAS FORCEMENT²</a:t>
            </a: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>
                <a:solidFill>
                  <a:srgbClr val="CD0041"/>
                </a:solidFill>
                <a:latin typeface="Montserrat" panose="00000500000000000000" pitchFamily="2" charset="0"/>
              </a:rPr>
              <a:t>=&gt; Une équipe déclassée prendra la place d’une équipe en position de ballotage</a:t>
            </a: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43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Timing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Rectangle 9" descr="Enseignant">
            <a:extLst>
              <a:ext uri="{FF2B5EF4-FFF2-40B4-BE49-F238E27FC236}">
                <a16:creationId xmlns:a16="http://schemas.microsoft.com/office/drawing/2014/main" id="{B818FA6B-3DC5-4623-A5B4-2B3E9BB487D7}"/>
              </a:ext>
            </a:extLst>
          </p:cNvPr>
          <p:cNvSpPr/>
          <p:nvPr/>
        </p:nvSpPr>
        <p:spPr>
          <a:xfrm>
            <a:off x="1474362" y="2038928"/>
            <a:ext cx="1485526" cy="148552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38E76C-834B-4D54-B408-00B11238EB17}"/>
              </a:ext>
            </a:extLst>
          </p:cNvPr>
          <p:cNvGrpSpPr/>
          <p:nvPr/>
        </p:nvGrpSpPr>
        <p:grpSpPr>
          <a:xfrm>
            <a:off x="566541" y="3941571"/>
            <a:ext cx="3878874" cy="877500"/>
            <a:chOff x="174284" y="2688240"/>
            <a:chExt cx="3301169" cy="8775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3B811E-D598-4E09-8B74-771A5DB0B433}"/>
                </a:ext>
              </a:extLst>
            </p:cNvPr>
            <p:cNvSpPr/>
            <p:nvPr/>
          </p:nvSpPr>
          <p:spPr>
            <a:xfrm>
              <a:off x="174284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64B667A-0ACE-4B56-87FB-9A96185AE7AF}"/>
                </a:ext>
              </a:extLst>
            </p:cNvPr>
            <p:cNvSpPr txBox="1"/>
            <p:nvPr/>
          </p:nvSpPr>
          <p:spPr>
            <a:xfrm>
              <a:off x="174284" y="2688240"/>
              <a:ext cx="3301169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600" b="1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Introduction + Présentations</a:t>
              </a:r>
              <a:endParaRPr lang="en-US" sz="3600" b="1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4" name="Rectangle 13" descr="Coche">
            <a:extLst>
              <a:ext uri="{FF2B5EF4-FFF2-40B4-BE49-F238E27FC236}">
                <a16:creationId xmlns:a16="http://schemas.microsoft.com/office/drawing/2014/main" id="{1C2DEFBD-493E-4B53-A37D-A5E43425EF8C}"/>
              </a:ext>
            </a:extLst>
          </p:cNvPr>
          <p:cNvSpPr/>
          <p:nvPr/>
        </p:nvSpPr>
        <p:spPr>
          <a:xfrm>
            <a:off x="5353237" y="2038928"/>
            <a:ext cx="1485526" cy="148552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0193C97-262B-4686-A433-0664AD78C6C9}"/>
              </a:ext>
            </a:extLst>
          </p:cNvPr>
          <p:cNvGrpSpPr/>
          <p:nvPr/>
        </p:nvGrpSpPr>
        <p:grpSpPr>
          <a:xfrm>
            <a:off x="4445415" y="3941571"/>
            <a:ext cx="3301169" cy="877500"/>
            <a:chOff x="4053158" y="2688240"/>
            <a:chExt cx="3301169" cy="8775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49C634-D349-47A4-B75E-EAB9E778AC04}"/>
                </a:ext>
              </a:extLst>
            </p:cNvPr>
            <p:cNvSpPr/>
            <p:nvPr/>
          </p:nvSpPr>
          <p:spPr>
            <a:xfrm>
              <a:off x="4053158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C06917E-009B-4AE6-96CD-56DF6DDE75F8}"/>
                </a:ext>
              </a:extLst>
            </p:cNvPr>
            <p:cNvSpPr txBox="1"/>
            <p:nvPr/>
          </p:nvSpPr>
          <p:spPr>
            <a:xfrm>
              <a:off x="4053158" y="2688240"/>
              <a:ext cx="3301169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800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Explications</a:t>
              </a:r>
              <a:endParaRPr lang="en-US" sz="2800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6" name="Rectangle 15" descr="Chat">
            <a:extLst>
              <a:ext uri="{FF2B5EF4-FFF2-40B4-BE49-F238E27FC236}">
                <a16:creationId xmlns:a16="http://schemas.microsoft.com/office/drawing/2014/main" id="{DD0F41E5-97E0-4300-B23C-1F1B40A1AC62}"/>
              </a:ext>
            </a:extLst>
          </p:cNvPr>
          <p:cNvSpPr/>
          <p:nvPr/>
        </p:nvSpPr>
        <p:spPr>
          <a:xfrm>
            <a:off x="9232111" y="2038928"/>
            <a:ext cx="1485526" cy="148552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74317D8-68A9-450E-83B1-9818B0E94D4E}"/>
              </a:ext>
            </a:extLst>
          </p:cNvPr>
          <p:cNvGrpSpPr/>
          <p:nvPr/>
        </p:nvGrpSpPr>
        <p:grpSpPr>
          <a:xfrm>
            <a:off x="8046720" y="3941571"/>
            <a:ext cx="3812345" cy="877500"/>
            <a:chOff x="7932033" y="2688240"/>
            <a:chExt cx="3534775" cy="877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7E3A37-B7FA-40C1-B1B9-B633A9955C31}"/>
                </a:ext>
              </a:extLst>
            </p:cNvPr>
            <p:cNvSpPr/>
            <p:nvPr/>
          </p:nvSpPr>
          <p:spPr>
            <a:xfrm>
              <a:off x="7932033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6396008-CFDE-43AD-9A77-7C2AE9FDCBDD}"/>
                </a:ext>
              </a:extLst>
            </p:cNvPr>
            <p:cNvSpPr txBox="1"/>
            <p:nvPr/>
          </p:nvSpPr>
          <p:spPr>
            <a:xfrm>
              <a:off x="7932033" y="2688240"/>
              <a:ext cx="3534775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800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Questions/Réponses</a:t>
              </a:r>
              <a:endParaRPr lang="en-US" sz="2800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576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20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Déclassement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Exemple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Une équipe de D2 a un indice de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1225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et demande son déclassement.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L’indice moyen de la D2 est de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2000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fr-BE">
                <a:solidFill>
                  <a:srgbClr val="CD0041"/>
                </a:solidFill>
                <a:latin typeface="Montserrat" panose="00000500000000000000" pitchFamily="2" charset="0"/>
              </a:rPr>
              <a:t> Déclassement accordé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moyen de la D3 = 1500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moyen de la D4 = 1100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Indice moyen de la D5 = 800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fr-BE">
                <a:solidFill>
                  <a:srgbClr val="CD0041"/>
                </a:solidFill>
                <a:latin typeface="Montserrat" panose="00000500000000000000" pitchFamily="2" charset="0"/>
              </a:rPr>
              <a:t> L’équipe sera reversée en D4</a:t>
            </a:r>
          </a:p>
        </p:txBody>
      </p:sp>
    </p:spTree>
    <p:extLst>
      <p:ext uri="{BB962C8B-B14F-4D97-AF65-F5344CB8AC3E}">
        <p14:creationId xmlns:p14="http://schemas.microsoft.com/office/powerpoint/2010/main" val="2649078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21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Reclassement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(Division supérieure)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849"/>
            <a:ext cx="10515600" cy="540702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fr-BE" u="sng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u="sng" dirty="0">
                <a:solidFill>
                  <a:srgbClr val="0F2D40"/>
                </a:solidFill>
                <a:latin typeface="Montserrat" panose="00000500000000000000" pitchFamily="2" charset="0"/>
              </a:rPr>
              <a:t>Objectif :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créer des divisions « homogènes »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b="1" u="sng" dirty="0">
                <a:solidFill>
                  <a:srgbClr val="0F2D40"/>
                </a:solidFill>
                <a:latin typeface="Montserrat" panose="00000500000000000000" pitchFamily="2" charset="0"/>
              </a:rPr>
              <a:t>Automatique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mais dépend des places disponibles (ballotages, déclassements, retrait d’équipes, reclassement)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Priorité en fonction de l’indice de force des équipes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Concerne les nouvelles </a:t>
            </a:r>
            <a:r>
              <a:rPr lang="fr-BE" b="1" dirty="0">
                <a:solidFill>
                  <a:srgbClr val="CD0041"/>
                </a:solidFill>
                <a:latin typeface="Montserrat" panose="00000500000000000000" pitchFamily="2" charset="0"/>
              </a:rPr>
              <a:t>ET</a:t>
            </a: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 les anciennes équipes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Conditions pour intégrer une série supérieure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Indice &gt;= moyenne des indices de cette série</a:t>
            </a:r>
          </a:p>
          <a:p>
            <a:pPr marL="457200" lvl="1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b="1" dirty="0">
                <a:solidFill>
                  <a:srgbClr val="CD0041"/>
                </a:solidFill>
                <a:latin typeface="Montserrat" panose="00000500000000000000" pitchFamily="2" charset="0"/>
              </a:rPr>
              <a:t>ET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&gt; indice d’une équipe en ballotage de cette série</a:t>
            </a:r>
          </a:p>
        </p:txBody>
      </p:sp>
    </p:spTree>
    <p:extLst>
      <p:ext uri="{BB962C8B-B14F-4D97-AF65-F5344CB8AC3E}">
        <p14:creationId xmlns:p14="http://schemas.microsoft.com/office/powerpoint/2010/main" val="2637716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22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Ordre de priorité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7552"/>
            <a:ext cx="10515600" cy="4462896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/>
              <a:t>Classement général 2019-2020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/>
              <a:t>Retrait d’équipes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/>
              <a:t>Déclassement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/>
              <a:t>Reclassement automatique</a:t>
            </a:r>
          </a:p>
          <a:p>
            <a:pPr marL="514350" indent="-514350">
              <a:spcBef>
                <a:spcPts val="1200"/>
              </a:spcBef>
              <a:spcAft>
                <a:spcPts val="1200"/>
              </a:spcAft>
              <a:buAutoNum type="arabicParenR"/>
            </a:pPr>
            <a:r>
              <a:rPr lang="fr-FR"/>
              <a:t>Regroupement géographique (dernière division de District)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1800" b="0" i="0" u="none" strike="noStrike">
                <a:solidFill>
                  <a:srgbClr val="222222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(Cas exceptionnel =&gt; Covid-19) : on applique montée-descente (si pas de descente) =&gt; division trop grande =&gt; dernière équipe descend (mais peut remonter par après &gt;&lt; pénalité) =&gt; pas de pénalité</a:t>
            </a: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41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23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1</a:t>
            </a:r>
            <a:r>
              <a:rPr lang="fr-BE" sz="2400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er</a:t>
            </a: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 exemple (vidéo)</a:t>
            </a:r>
          </a:p>
        </p:txBody>
      </p:sp>
      <p:pic>
        <p:nvPicPr>
          <p:cNvPr id="10" name="Etablissement série">
            <a:hlinkClick r:id="" action="ppaction://media"/>
            <a:extLst>
              <a:ext uri="{FF2B5EF4-FFF2-40B4-BE49-F238E27FC236}">
                <a16:creationId xmlns:a16="http://schemas.microsoft.com/office/drawing/2014/main" id="{94DC6152-1F3A-45E2-9EAF-90B1DBD857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922" y="1340427"/>
            <a:ext cx="8717902" cy="4815754"/>
          </a:xfrm>
        </p:spPr>
      </p:pic>
    </p:spTree>
    <p:extLst>
      <p:ext uri="{BB962C8B-B14F-4D97-AF65-F5344CB8AC3E}">
        <p14:creationId xmlns:p14="http://schemas.microsoft.com/office/powerpoint/2010/main" val="2156757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24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Etablissement des séries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2</a:t>
            </a:r>
            <a:r>
              <a:rPr lang="fr-BE" sz="2400" baseline="30000" dirty="0">
                <a:solidFill>
                  <a:srgbClr val="0F2D40"/>
                </a:solidFill>
                <a:latin typeface="Montserrat" panose="00000500000000000000" pitchFamily="2" charset="0"/>
              </a:rPr>
              <a:t>ème</a:t>
            </a: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 exemple (vidéo)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Etablissement série (2)">
            <a:hlinkClick r:id="" action="ppaction://media"/>
            <a:extLst>
              <a:ext uri="{FF2B5EF4-FFF2-40B4-BE49-F238E27FC236}">
                <a16:creationId xmlns:a16="http://schemas.microsoft.com/office/drawing/2014/main" id="{86BBB30C-B6B2-41C4-847C-CFF033A76E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7412" y="1545431"/>
            <a:ext cx="7877175" cy="4351338"/>
          </a:xfrm>
        </p:spPr>
      </p:pic>
    </p:spTree>
    <p:extLst>
      <p:ext uri="{BB962C8B-B14F-4D97-AF65-F5344CB8AC3E}">
        <p14:creationId xmlns:p14="http://schemas.microsoft.com/office/powerpoint/2010/main" val="360910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25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Conseils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Inscrivez les joueurs de base ayant les indices de force les plus élevés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MAIS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 n’inscrivez pas des joueurs de base qui ne joueront probablement jamais et qui augmenteraient artificiellement votre indice*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b="1">
                <a:solidFill>
                  <a:srgbClr val="CD0041"/>
                </a:solidFill>
                <a:latin typeface="Montserrat" panose="00000500000000000000" pitchFamily="2" charset="0"/>
              </a:rPr>
              <a:t>SI</a:t>
            </a: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 une équipe est relativement déforcée par rapport à la saison précédente, demandez un déclassement aussi bien dans l’intérêt des joueurs locaux que des joueurs adverses.</a:t>
            </a: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6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Timing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Rectangle 9" descr="Enseignant">
            <a:extLst>
              <a:ext uri="{FF2B5EF4-FFF2-40B4-BE49-F238E27FC236}">
                <a16:creationId xmlns:a16="http://schemas.microsoft.com/office/drawing/2014/main" id="{B818FA6B-3DC5-4623-A5B4-2B3E9BB487D7}"/>
              </a:ext>
            </a:extLst>
          </p:cNvPr>
          <p:cNvSpPr/>
          <p:nvPr/>
        </p:nvSpPr>
        <p:spPr>
          <a:xfrm>
            <a:off x="1474362" y="2038928"/>
            <a:ext cx="1485526" cy="148552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38E76C-834B-4D54-B408-00B11238EB17}"/>
              </a:ext>
            </a:extLst>
          </p:cNvPr>
          <p:cNvGrpSpPr/>
          <p:nvPr/>
        </p:nvGrpSpPr>
        <p:grpSpPr>
          <a:xfrm>
            <a:off x="566541" y="3941571"/>
            <a:ext cx="3878874" cy="877500"/>
            <a:chOff x="174284" y="2688240"/>
            <a:chExt cx="3301169" cy="8775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3B811E-D598-4E09-8B74-771A5DB0B433}"/>
                </a:ext>
              </a:extLst>
            </p:cNvPr>
            <p:cNvSpPr/>
            <p:nvPr/>
          </p:nvSpPr>
          <p:spPr>
            <a:xfrm>
              <a:off x="174284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64B667A-0ACE-4B56-87FB-9A96185AE7AF}"/>
                </a:ext>
              </a:extLst>
            </p:cNvPr>
            <p:cNvSpPr txBox="1"/>
            <p:nvPr/>
          </p:nvSpPr>
          <p:spPr>
            <a:xfrm>
              <a:off x="174284" y="2688240"/>
              <a:ext cx="3301169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800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Introduction + Présentations</a:t>
              </a:r>
              <a:endParaRPr lang="en-US" sz="2800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4" name="Rectangle 13" descr="Coche">
            <a:extLst>
              <a:ext uri="{FF2B5EF4-FFF2-40B4-BE49-F238E27FC236}">
                <a16:creationId xmlns:a16="http://schemas.microsoft.com/office/drawing/2014/main" id="{1C2DEFBD-493E-4B53-A37D-A5E43425EF8C}"/>
              </a:ext>
            </a:extLst>
          </p:cNvPr>
          <p:cNvSpPr/>
          <p:nvPr/>
        </p:nvSpPr>
        <p:spPr>
          <a:xfrm>
            <a:off x="5353237" y="2038928"/>
            <a:ext cx="1485526" cy="148552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0193C97-262B-4686-A433-0664AD78C6C9}"/>
              </a:ext>
            </a:extLst>
          </p:cNvPr>
          <p:cNvGrpSpPr/>
          <p:nvPr/>
        </p:nvGrpSpPr>
        <p:grpSpPr>
          <a:xfrm>
            <a:off x="4445415" y="3941571"/>
            <a:ext cx="3301169" cy="877500"/>
            <a:chOff x="4053158" y="2688240"/>
            <a:chExt cx="3301169" cy="8775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49C634-D349-47A4-B75E-EAB9E778AC04}"/>
                </a:ext>
              </a:extLst>
            </p:cNvPr>
            <p:cNvSpPr/>
            <p:nvPr/>
          </p:nvSpPr>
          <p:spPr>
            <a:xfrm>
              <a:off x="4053158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C06917E-009B-4AE6-96CD-56DF6DDE75F8}"/>
                </a:ext>
              </a:extLst>
            </p:cNvPr>
            <p:cNvSpPr txBox="1"/>
            <p:nvPr/>
          </p:nvSpPr>
          <p:spPr>
            <a:xfrm>
              <a:off x="4053158" y="2688240"/>
              <a:ext cx="3301169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800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Explications</a:t>
              </a:r>
              <a:endParaRPr lang="en-US" sz="2800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6" name="Rectangle 15" descr="Chat">
            <a:extLst>
              <a:ext uri="{FF2B5EF4-FFF2-40B4-BE49-F238E27FC236}">
                <a16:creationId xmlns:a16="http://schemas.microsoft.com/office/drawing/2014/main" id="{DD0F41E5-97E0-4300-B23C-1F1B40A1AC62}"/>
              </a:ext>
            </a:extLst>
          </p:cNvPr>
          <p:cNvSpPr/>
          <p:nvPr/>
        </p:nvSpPr>
        <p:spPr>
          <a:xfrm>
            <a:off x="9232111" y="2038928"/>
            <a:ext cx="1485526" cy="148552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74317D8-68A9-450E-83B1-9818B0E94D4E}"/>
              </a:ext>
            </a:extLst>
          </p:cNvPr>
          <p:cNvGrpSpPr/>
          <p:nvPr/>
        </p:nvGrpSpPr>
        <p:grpSpPr>
          <a:xfrm>
            <a:off x="8046720" y="3941571"/>
            <a:ext cx="3812345" cy="877500"/>
            <a:chOff x="7932033" y="2688240"/>
            <a:chExt cx="3534775" cy="877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7E3A37-B7FA-40C1-B1B9-B633A9955C31}"/>
                </a:ext>
              </a:extLst>
            </p:cNvPr>
            <p:cNvSpPr/>
            <p:nvPr/>
          </p:nvSpPr>
          <p:spPr>
            <a:xfrm>
              <a:off x="7932033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6396008-CFDE-43AD-9A77-7C2AE9FDCBDD}"/>
                </a:ext>
              </a:extLst>
            </p:cNvPr>
            <p:cNvSpPr txBox="1"/>
            <p:nvPr/>
          </p:nvSpPr>
          <p:spPr>
            <a:xfrm>
              <a:off x="7932033" y="2688240"/>
              <a:ext cx="3534775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600" b="1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Questions</a:t>
              </a:r>
            </a:p>
            <a:p>
              <a:pPr marL="0" lvl="0" indent="0" algn="ctr" defTabSz="1377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600" b="1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Réponses</a:t>
              </a:r>
              <a:endParaRPr lang="en-US" sz="3600" b="1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03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27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(1)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Peut-on refuser une montée ou un reclassement automatique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Non mais on peut demander un déclassement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Mon équipe était en ballotage ou reléguée pourtant elle se retrouve dans une division supérieure.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L’équipe a été reclassée selon son indice de force</a:t>
            </a:r>
          </a:p>
        </p:txBody>
      </p:sp>
    </p:spTree>
    <p:extLst>
      <p:ext uri="{BB962C8B-B14F-4D97-AF65-F5344CB8AC3E}">
        <p14:creationId xmlns:p14="http://schemas.microsoft.com/office/powerpoint/2010/main" val="264473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28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(2)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Pourquoi mon équipe a-t-elle changé de numérotation ?</a:t>
            </a:r>
          </a:p>
          <a:p>
            <a:pPr marL="893763" indent="-893763" algn="l"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Une équipe ne peut évoluer dans une division supérieure à une autre équipe d'un même Club ayant un indice de force plus élevé.</a:t>
            </a:r>
          </a:p>
          <a:p>
            <a:pPr marL="893763" indent="-893763" algn="l">
              <a:buNone/>
            </a:pPr>
            <a:endParaRPr lang="fr-B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4679C075-C980-4691-8C4E-69A7F271B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477910"/>
              </p:ext>
            </p:extLst>
          </p:nvPr>
        </p:nvGraphicFramePr>
        <p:xfrm>
          <a:off x="1142615" y="3700426"/>
          <a:ext cx="10134985" cy="2363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79">
                  <a:extLst>
                    <a:ext uri="{9D8B030D-6E8A-4147-A177-3AD203B41FA5}">
                      <a16:colId xmlns:a16="http://schemas.microsoft.com/office/drawing/2014/main" val="2027602239"/>
                    </a:ext>
                  </a:extLst>
                </a:gridCol>
                <a:gridCol w="2580549">
                  <a:extLst>
                    <a:ext uri="{9D8B030D-6E8A-4147-A177-3AD203B41FA5}">
                      <a16:colId xmlns:a16="http://schemas.microsoft.com/office/drawing/2014/main" val="3654804685"/>
                    </a:ext>
                  </a:extLst>
                </a:gridCol>
                <a:gridCol w="2478011">
                  <a:extLst>
                    <a:ext uri="{9D8B030D-6E8A-4147-A177-3AD203B41FA5}">
                      <a16:colId xmlns:a16="http://schemas.microsoft.com/office/drawing/2014/main" val="533700371"/>
                    </a:ext>
                  </a:extLst>
                </a:gridCol>
                <a:gridCol w="2316046">
                  <a:extLst>
                    <a:ext uri="{9D8B030D-6E8A-4147-A177-3AD203B41FA5}">
                      <a16:colId xmlns:a16="http://schemas.microsoft.com/office/drawing/2014/main" val="3933556987"/>
                    </a:ext>
                  </a:extLst>
                </a:gridCol>
              </a:tblGrid>
              <a:tr h="787949"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Equipe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Indice 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2020-2021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Indice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2021-2022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Conséquence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8602840"/>
                  </a:ext>
                </a:extLst>
              </a:tr>
              <a:tr h="787949"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63-M-1 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(1</a:t>
                      </a:r>
                      <a:r>
                        <a:rPr lang="fr-BE" sz="2000" baseline="30000">
                          <a:latin typeface="Montserrat" panose="00000500000000000000" pitchFamily="2" charset="0"/>
                        </a:rPr>
                        <a:t>ère</a:t>
                      </a:r>
                      <a:r>
                        <a:rPr lang="fr-BE" sz="2000">
                          <a:latin typeface="Montserrat" panose="00000500000000000000" pitchFamily="2" charset="0"/>
                        </a:rPr>
                        <a:t> équipe)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3600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2400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63-M-2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(2</a:t>
                      </a:r>
                      <a:r>
                        <a:rPr lang="fr-BE" sz="2000" baseline="30000">
                          <a:latin typeface="Montserrat" panose="00000500000000000000" pitchFamily="2" charset="0"/>
                        </a:rPr>
                        <a:t>ème</a:t>
                      </a:r>
                      <a:r>
                        <a:rPr lang="fr-BE" sz="2000">
                          <a:latin typeface="Montserrat" panose="00000500000000000000" pitchFamily="2" charset="0"/>
                        </a:rPr>
                        <a:t> équipe)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4687438"/>
                  </a:ext>
                </a:extLst>
              </a:tr>
              <a:tr h="787949"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63-M-2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(2</a:t>
                      </a:r>
                      <a:r>
                        <a:rPr lang="fr-BE" sz="2000" baseline="30000">
                          <a:latin typeface="Montserrat" panose="00000500000000000000" pitchFamily="2" charset="0"/>
                        </a:rPr>
                        <a:t>ème</a:t>
                      </a:r>
                      <a:r>
                        <a:rPr lang="fr-BE" sz="2000">
                          <a:latin typeface="Montserrat" panose="00000500000000000000" pitchFamily="2" charset="0"/>
                        </a:rPr>
                        <a:t> équipe)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63-M-1 </a:t>
                      </a:r>
                    </a:p>
                    <a:p>
                      <a:pPr algn="ctr"/>
                      <a:r>
                        <a:rPr lang="fr-BE" sz="2000">
                          <a:latin typeface="Montserrat" panose="00000500000000000000" pitchFamily="2" charset="0"/>
                        </a:rPr>
                        <a:t>(1</a:t>
                      </a:r>
                      <a:r>
                        <a:rPr lang="fr-BE" sz="2000" baseline="30000">
                          <a:latin typeface="Montserrat" panose="00000500000000000000" pitchFamily="2" charset="0"/>
                        </a:rPr>
                        <a:t>ère</a:t>
                      </a:r>
                      <a:r>
                        <a:rPr lang="fr-BE" sz="2000">
                          <a:latin typeface="Montserrat" panose="00000500000000000000" pitchFamily="2" charset="0"/>
                        </a:rPr>
                        <a:t> équipe)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928123"/>
                  </a:ext>
                </a:extLst>
              </a:tr>
            </a:tbl>
          </a:graphicData>
        </a:graphic>
      </p:graphicFrame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FECB7BF-35D8-4116-BAE3-B51091292D1B}"/>
              </a:ext>
            </a:extLst>
          </p:cNvPr>
          <p:cNvCxnSpPr/>
          <p:nvPr/>
        </p:nvCxnSpPr>
        <p:spPr>
          <a:xfrm>
            <a:off x="3352607" y="5820378"/>
            <a:ext cx="5715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64B6C47-0FB4-4AB4-A609-E6A03380DED0}"/>
              </a:ext>
            </a:extLst>
          </p:cNvPr>
          <p:cNvCxnSpPr/>
          <p:nvPr/>
        </p:nvCxnSpPr>
        <p:spPr>
          <a:xfrm>
            <a:off x="3352607" y="5085549"/>
            <a:ext cx="5715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348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29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(3)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Comment calcule-t-on la moyenne des indices d’une division</a:t>
            </a:r>
          </a:p>
          <a:p>
            <a:pPr marL="893763" indent="-893763" algn="l"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Elle est calculée sur base des équipes de la série (hors déclassement)*</a:t>
            </a:r>
          </a:p>
          <a:p>
            <a:pPr marL="893763" indent="-893763" algn="l">
              <a:buNone/>
            </a:pPr>
            <a:endParaRPr lang="fr-FR" dirty="0">
              <a:solidFill>
                <a:srgbClr val="CD0041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Que se passe-t-il si le centre sportif est utilisé comme centre de vaccination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sz="1600" dirty="0">
                <a:solidFill>
                  <a:srgbClr val="CD0041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Trouver une autre salle</a:t>
            </a:r>
          </a:p>
          <a:p>
            <a:pPr marL="0" indent="0">
              <a:buNone/>
            </a:pPr>
            <a:r>
              <a:rPr lang="fr-BE" sz="1600" dirty="0">
                <a:solidFill>
                  <a:srgbClr val="CD0041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Ne programmer que des rencontres à l'extérieur pour 	les rencontres "aller"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sz="1600" dirty="0">
                <a:solidFill>
                  <a:srgbClr val="CD0041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 Possibilité de mixer entre deux salles pour une même 	équipe</a:t>
            </a:r>
          </a:p>
        </p:txBody>
      </p:sp>
    </p:spTree>
    <p:extLst>
      <p:ext uri="{BB962C8B-B14F-4D97-AF65-F5344CB8AC3E}">
        <p14:creationId xmlns:p14="http://schemas.microsoft.com/office/powerpoint/2010/main" val="2043198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Timing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Rectangle 9" descr="Enseignant">
            <a:extLst>
              <a:ext uri="{FF2B5EF4-FFF2-40B4-BE49-F238E27FC236}">
                <a16:creationId xmlns:a16="http://schemas.microsoft.com/office/drawing/2014/main" id="{B818FA6B-3DC5-4623-A5B4-2B3E9BB487D7}"/>
              </a:ext>
            </a:extLst>
          </p:cNvPr>
          <p:cNvSpPr/>
          <p:nvPr/>
        </p:nvSpPr>
        <p:spPr>
          <a:xfrm>
            <a:off x="1474362" y="2038928"/>
            <a:ext cx="1485526" cy="148552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538E76C-834B-4D54-B408-00B11238EB17}"/>
              </a:ext>
            </a:extLst>
          </p:cNvPr>
          <p:cNvGrpSpPr/>
          <p:nvPr/>
        </p:nvGrpSpPr>
        <p:grpSpPr>
          <a:xfrm>
            <a:off x="566541" y="3941571"/>
            <a:ext cx="3878874" cy="877500"/>
            <a:chOff x="174284" y="2688240"/>
            <a:chExt cx="3301169" cy="8775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3B811E-D598-4E09-8B74-771A5DB0B433}"/>
                </a:ext>
              </a:extLst>
            </p:cNvPr>
            <p:cNvSpPr/>
            <p:nvPr/>
          </p:nvSpPr>
          <p:spPr>
            <a:xfrm>
              <a:off x="174284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64B667A-0ACE-4B56-87FB-9A96185AE7AF}"/>
                </a:ext>
              </a:extLst>
            </p:cNvPr>
            <p:cNvSpPr txBox="1"/>
            <p:nvPr/>
          </p:nvSpPr>
          <p:spPr>
            <a:xfrm>
              <a:off x="174284" y="2688240"/>
              <a:ext cx="3301169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800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Introduction + Présentations</a:t>
              </a:r>
              <a:endParaRPr lang="en-US" sz="2800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4" name="Rectangle 13" descr="Coche">
            <a:extLst>
              <a:ext uri="{FF2B5EF4-FFF2-40B4-BE49-F238E27FC236}">
                <a16:creationId xmlns:a16="http://schemas.microsoft.com/office/drawing/2014/main" id="{1C2DEFBD-493E-4B53-A37D-A5E43425EF8C}"/>
              </a:ext>
            </a:extLst>
          </p:cNvPr>
          <p:cNvSpPr/>
          <p:nvPr/>
        </p:nvSpPr>
        <p:spPr>
          <a:xfrm>
            <a:off x="5353237" y="2038928"/>
            <a:ext cx="1485526" cy="1485526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0193C97-262B-4686-A433-0664AD78C6C9}"/>
              </a:ext>
            </a:extLst>
          </p:cNvPr>
          <p:cNvGrpSpPr/>
          <p:nvPr/>
        </p:nvGrpSpPr>
        <p:grpSpPr>
          <a:xfrm>
            <a:off x="4445415" y="3941571"/>
            <a:ext cx="3301169" cy="877500"/>
            <a:chOff x="4053158" y="2688240"/>
            <a:chExt cx="3301169" cy="8775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49C634-D349-47A4-B75E-EAB9E778AC04}"/>
                </a:ext>
              </a:extLst>
            </p:cNvPr>
            <p:cNvSpPr/>
            <p:nvPr/>
          </p:nvSpPr>
          <p:spPr>
            <a:xfrm>
              <a:off x="4053158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C06917E-009B-4AE6-96CD-56DF6DDE75F8}"/>
                </a:ext>
              </a:extLst>
            </p:cNvPr>
            <p:cNvSpPr txBox="1"/>
            <p:nvPr/>
          </p:nvSpPr>
          <p:spPr>
            <a:xfrm>
              <a:off x="4053158" y="2688240"/>
              <a:ext cx="3301169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600" b="1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Explications</a:t>
              </a:r>
              <a:endParaRPr lang="en-US" sz="3600" b="1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6" name="Rectangle 15" descr="Chat">
            <a:extLst>
              <a:ext uri="{FF2B5EF4-FFF2-40B4-BE49-F238E27FC236}">
                <a16:creationId xmlns:a16="http://schemas.microsoft.com/office/drawing/2014/main" id="{DD0F41E5-97E0-4300-B23C-1F1B40A1AC62}"/>
              </a:ext>
            </a:extLst>
          </p:cNvPr>
          <p:cNvSpPr/>
          <p:nvPr/>
        </p:nvSpPr>
        <p:spPr>
          <a:xfrm>
            <a:off x="9232111" y="2038928"/>
            <a:ext cx="1485526" cy="148552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74317D8-68A9-450E-83B1-9818B0E94D4E}"/>
              </a:ext>
            </a:extLst>
          </p:cNvPr>
          <p:cNvGrpSpPr/>
          <p:nvPr/>
        </p:nvGrpSpPr>
        <p:grpSpPr>
          <a:xfrm>
            <a:off x="8046720" y="3941571"/>
            <a:ext cx="3812345" cy="877500"/>
            <a:chOff x="7932033" y="2688240"/>
            <a:chExt cx="3534775" cy="877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7E3A37-B7FA-40C1-B1B9-B633A9955C31}"/>
                </a:ext>
              </a:extLst>
            </p:cNvPr>
            <p:cNvSpPr/>
            <p:nvPr/>
          </p:nvSpPr>
          <p:spPr>
            <a:xfrm>
              <a:off x="7932033" y="2688240"/>
              <a:ext cx="3301169" cy="877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6396008-CFDE-43AD-9A77-7C2AE9FDCBDD}"/>
                </a:ext>
              </a:extLst>
            </p:cNvPr>
            <p:cNvSpPr txBox="1"/>
            <p:nvPr/>
          </p:nvSpPr>
          <p:spPr>
            <a:xfrm>
              <a:off x="7932033" y="2688240"/>
              <a:ext cx="3534775" cy="877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800" kern="1200">
                  <a:solidFill>
                    <a:srgbClr val="0F2D40"/>
                  </a:solidFill>
                  <a:latin typeface="Montserrat" panose="00000500000000000000" pitchFamily="2" charset="0"/>
                </a:rPr>
                <a:t>Questions/Réponses</a:t>
              </a:r>
              <a:endParaRPr lang="en-US" sz="2800" kern="1200">
                <a:solidFill>
                  <a:srgbClr val="0F2D40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5844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30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>
                <a:solidFill>
                  <a:srgbClr val="0F2D40"/>
                </a:solidFill>
                <a:latin typeface="Montserrat" panose="00000500000000000000" pitchFamily="2" charset="0"/>
              </a:rPr>
              <a:t>(4)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Que faut-il faire si un joueur n’apparait pas dans la liste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Me contacter (petre@lfbb.be)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Comment désinscrire une équipe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Il suffit de ne pas réinscrire une équipe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Peut-on être joueur de base en Interclubs Messieurs/Dames et en Mixtes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Oui (règles par type de Championnat)</a:t>
            </a: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9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31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(5)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Comment fait-on lorsqu’on a des « spécificités » au niveau de nos disponibilités de salles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sz="2800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=&gt; Il faut m’envoyer toutes les informations par 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email </a:t>
            </a: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(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petre@lfbb.be</a:t>
            </a: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). Nous essayerons d’en tenir 	compte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Peut-on jouer deux rencontres d’Interclubs différentes (Messieurs/Dames et mixte) le même soir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	=&gt; 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C'est possible pour autant que l'ordre des 	matches soit respecté dans les deux rencontres ET 	que le joueur ne retarde le déroulement d'aucune 	des deux rencontres (sinon forfait possible)*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1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32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(6)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On dit qu’il faut un officiel pour pouvoir inscrire une équipe d’interclub. Pourtant, il n’est pas obligé d’être présent lors des rencontres. Est-ce logique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Oui car l</a:t>
            </a:r>
            <a:r>
              <a:rPr lang="fr-FR" dirty="0">
                <a:solidFill>
                  <a:srgbClr val="CD0041"/>
                </a:solidFill>
                <a:latin typeface="Montserrat" panose="00000500000000000000" pitchFamily="2" charset="0"/>
              </a:rPr>
              <a:t>’absence de Responsable interclubs 	entraîne l’impossibilité pour l’équipe visitée de 	porter réclamation après la rencontre.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Peut-on jouer et officier en même temps ?</a:t>
            </a:r>
          </a:p>
          <a:p>
            <a:pPr marL="914400" lvl="2" indent="0">
              <a:buNone/>
            </a:pPr>
            <a:r>
              <a:rPr lang="fr-BE" sz="2800" dirty="0">
                <a:solidFill>
                  <a:srgbClr val="CD0041"/>
                </a:solidFill>
                <a:latin typeface="Montserrat" panose="00000500000000000000" pitchFamily="2" charset="0"/>
              </a:rPr>
              <a:t>=&gt; Non, l</a:t>
            </a:r>
            <a:r>
              <a:rPr lang="fr-FR" sz="2800" dirty="0">
                <a:solidFill>
                  <a:srgbClr val="CD0041"/>
                </a:solidFill>
                <a:latin typeface="Montserrat" panose="00000500000000000000" pitchFamily="2" charset="0"/>
              </a:rPr>
              <a:t>e Responsable interclubs d’une rencontre ne peut pas être joueur dans une rencontre officielle durant le temps de sa fonction. </a:t>
            </a: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51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33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Questions/Réponses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(7)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Que se passe-t-il si un joueur arrive en cours de saison ? Quid si son indice est supérieur à un joueur de base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Il pourrait être ajouté comme joueur 	complémentaire s’il respecte les critères. Si son 	indice est supérieur à un joueur de base, il ne pourra 	pas être ajouté.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 dirty="0">
                <a:solidFill>
                  <a:srgbClr val="0F2D40"/>
                </a:solidFill>
                <a:latin typeface="Montserrat" panose="00000500000000000000" pitchFamily="2" charset="0"/>
              </a:rPr>
              <a:t>Quels sont les conditions pour être Responsable Interclubs 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	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=&gt; 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  <a:hlinkClick r:id="rId3"/>
              </a:rPr>
              <a:t>« Suivre » la formation</a:t>
            </a:r>
            <a:r>
              <a:rPr lang="fr-BE" dirty="0">
                <a:solidFill>
                  <a:srgbClr val="CD0041"/>
                </a:solidFill>
                <a:latin typeface="Montserrat" panose="00000500000000000000" pitchFamily="2" charset="0"/>
              </a:rPr>
              <a:t> =&gt; Répondre à des 	questionnaires</a:t>
            </a:r>
            <a:endParaRPr lang="fr-FR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FR" sz="24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8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AE457D-0397-41A5-A1CF-4C8062284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" t="2344" r="1797" b="17981"/>
          <a:stretch/>
        </p:blipFill>
        <p:spPr>
          <a:xfrm>
            <a:off x="209550" y="190500"/>
            <a:ext cx="11772901" cy="647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16AF48-2AA8-4B78-82AB-CE8B9E71F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865231"/>
            <a:ext cx="12192000" cy="1436672"/>
          </a:xfrm>
          <a:prstGeom prst="rect">
            <a:avLst/>
          </a:prstGeom>
          <a:solidFill>
            <a:srgbClr val="CD004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sp>
        <p:nvSpPr>
          <p:cNvPr id="8" name="Zone de texte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3202669" y="4121902"/>
            <a:ext cx="5786662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rtl="0"/>
            <a:r>
              <a:rPr lang="fr-FR" sz="6000" b="1">
                <a:solidFill>
                  <a:schemeClr val="bg1"/>
                </a:solidFill>
                <a:latin typeface="Montserrat" panose="00000500000000000000" pitchFamily="2" charset="0"/>
              </a:rPr>
              <a:t>MERCI</a:t>
            </a:r>
            <a:endParaRPr lang="fr-FR" sz="66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re 1" hidden="1">
            <a:extLst>
              <a:ext uri="{FF2B5EF4-FFF2-40B4-BE49-F238E27FC236}">
                <a16:creationId xmlns:a16="http://schemas.microsoft.com/office/drawing/2014/main" id="{7E347D20-83CF-4765-A959-68F510CE97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fr"/>
              <a:t>Diapositive de tableau de bord 10</a:t>
            </a:r>
          </a:p>
        </p:txBody>
      </p:sp>
    </p:spTree>
    <p:extLst>
      <p:ext uri="{BB962C8B-B14F-4D97-AF65-F5344CB8AC3E}">
        <p14:creationId xmlns:p14="http://schemas.microsoft.com/office/powerpoint/2010/main" val="2609209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4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  <a:t>Système d’inscription</a:t>
            </a:r>
            <a:br>
              <a:rPr lang="fr-BE" sz="3200" b="1" dirty="0">
                <a:solidFill>
                  <a:srgbClr val="0F2D40"/>
                </a:solidFill>
                <a:latin typeface="Montserrat" panose="00000500000000000000" pitchFamily="2" charset="0"/>
              </a:rPr>
            </a:br>
            <a:r>
              <a:rPr lang="fr-BE" sz="2400" dirty="0">
                <a:solidFill>
                  <a:srgbClr val="0F2D40"/>
                </a:solidFill>
                <a:latin typeface="Montserrat" panose="00000500000000000000" pitchFamily="2" charset="0"/>
              </a:rPr>
              <a:t>Tutoriel (vidéo)</a:t>
            </a:r>
            <a:endParaRPr lang="fr-BE" sz="3200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Inscriptions IC">
            <a:hlinkClick r:id="" action="ppaction://media"/>
            <a:extLst>
              <a:ext uri="{FF2B5EF4-FFF2-40B4-BE49-F238E27FC236}">
                <a16:creationId xmlns:a16="http://schemas.microsoft.com/office/drawing/2014/main" id="{C8EDD0F2-2FD9-4E54-96DE-1BFAAF2A4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6000" y="1269000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66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5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Le club doit être </a:t>
            </a:r>
            <a:r>
              <a:rPr lang="fr-BE" b="1" cap="all">
                <a:solidFill>
                  <a:srgbClr val="CD0041"/>
                </a:solidFill>
                <a:latin typeface="Montserrat" panose="00000500000000000000" pitchFamily="2" charset="0"/>
              </a:rPr>
              <a:t>en ordre</a:t>
            </a:r>
            <a:r>
              <a:rPr lang="fr-BE">
                <a:solidFill>
                  <a:srgbClr val="CD0041"/>
                </a:solidFill>
                <a:latin typeface="Montserrat" panose="00000500000000000000" pitchFamily="2" charset="0"/>
              </a:rPr>
              <a:t> 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au niveau des factures LFBB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Avoir un Arbitre de district ou un Responsable Interclubs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Prix d’inscription : </a:t>
            </a:r>
            <a:r>
              <a:rPr lang="fr-BE" b="1">
                <a:solidFill>
                  <a:srgbClr val="0F2D40"/>
                </a:solidFill>
                <a:latin typeface="Montserrat" panose="00000500000000000000" pitchFamily="2" charset="0"/>
              </a:rPr>
              <a:t>60€/équipe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Salle/terrains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homologués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Une équipe = +- 7 rencontres à domicile (dans la plupart des cas) pour lesquelles il faut prévoir 2 terrains durant 3 heures</a:t>
            </a: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4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6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Système d’inscription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Inscription via le lien :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https://www.lfbb.be/user</a:t>
            </a:r>
            <a:endParaRPr lang="fr-BE" b="1">
              <a:solidFill>
                <a:srgbClr val="CD0041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Accès avec votre compte club « 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c001</a:t>
            </a: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 »*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Période d’inscription : </a:t>
            </a:r>
            <a:r>
              <a:rPr lang="fr-BE" b="1">
                <a:solidFill>
                  <a:srgbClr val="0F2D40"/>
                </a:solidFill>
                <a:latin typeface="Montserrat" panose="00000500000000000000" pitchFamily="2" charset="0"/>
              </a:rPr>
              <a:t>du 12/07 au 02/08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Possibilité d’inscrire de nouvelles équipes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Indice des équipes calculé sur base des classements du </a:t>
            </a:r>
            <a:r>
              <a:rPr lang="fr-BE" b="1">
                <a:solidFill>
                  <a:srgbClr val="CD0041"/>
                </a:solidFill>
                <a:latin typeface="Montserrat" panose="00000500000000000000" pitchFamily="2" charset="0"/>
              </a:rPr>
              <a:t>05/07/2021</a:t>
            </a: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27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7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Système d’inscription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Quelques améliorations :</a:t>
            </a:r>
            <a:endParaRPr lang="fr-BE" sz="480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Nouvelle page « Indices » : 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Indices Mixte/Double séparés et triés par valeurs décroissantes :</a:t>
            </a:r>
          </a:p>
          <a:p>
            <a:pPr marL="914400" lvl="2" indent="0">
              <a:spcBef>
                <a:spcPts val="1200"/>
              </a:spcBef>
              <a:spcAft>
                <a:spcPts val="1200"/>
              </a:spcAft>
              <a:buNone/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914400" lvl="2" indent="0">
              <a:spcBef>
                <a:spcPts val="1200"/>
              </a:spcBef>
              <a:spcAft>
                <a:spcPts val="1200"/>
              </a:spcAft>
              <a:buNone/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914400" lvl="2" indent="0">
              <a:spcBef>
                <a:spcPts val="1200"/>
              </a:spcBef>
              <a:spcAft>
                <a:spcPts val="1200"/>
              </a:spcAft>
              <a:buNone/>
            </a:pPr>
            <a:endParaRPr lang="fr-BE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fr-BE">
                <a:solidFill>
                  <a:srgbClr val="0F2D40"/>
                </a:solidFill>
                <a:latin typeface="Montserrat" panose="00000500000000000000" pitchFamily="2" charset="0"/>
              </a:rPr>
              <a:t>Possibilité d’exporter les indices en Excel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FC1A2E-D409-4BD9-8FA2-6F1BD603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368" y="2942545"/>
            <a:ext cx="1239253" cy="16887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169B7A-1082-4A9C-98AF-80F0DBBA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368" y="5374692"/>
            <a:ext cx="6478088" cy="51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1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8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BE" dirty="0">
                <a:solidFill>
                  <a:srgbClr val="0F2D40"/>
                </a:solidFill>
                <a:latin typeface="Montserrat" panose="00000500000000000000" pitchFamily="2" charset="0"/>
              </a:rPr>
              <a:t>Suppression d’équipe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fr-BE" dirty="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227B271E-6010-489A-9030-14BC58E17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56384"/>
              </p:ext>
            </p:extLst>
          </p:nvPr>
        </p:nvGraphicFramePr>
        <p:xfrm>
          <a:off x="838200" y="2506575"/>
          <a:ext cx="10515600" cy="3127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14806183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1741385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1135394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080829382"/>
                    </a:ext>
                  </a:extLst>
                </a:gridCol>
              </a:tblGrid>
              <a:tr h="781884">
                <a:tc>
                  <a:txBody>
                    <a:bodyPr/>
                    <a:lstStyle/>
                    <a:p>
                      <a:pPr algn="ctr"/>
                      <a:r>
                        <a:rPr lang="fr-BE" sz="2000"/>
                        <a:t>Saison passée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/>
                        <a:t>Division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/>
                        <a:t>Inscription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/>
                        <a:t>Situation saison</a:t>
                      </a:r>
                    </a:p>
                    <a:p>
                      <a:pPr algn="ctr"/>
                      <a:r>
                        <a:rPr lang="fr-BE" sz="2000"/>
                        <a:t>suivante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361722"/>
                  </a:ext>
                </a:extLst>
              </a:tr>
              <a:tr h="781884"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Mx-1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D1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Oui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/>
                        <a:t>Mx-1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494505"/>
                  </a:ext>
                </a:extLst>
              </a:tr>
              <a:tr h="781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trike="noStrike" baseline="0"/>
                        <a:t>Mx-2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trike="noStrike" baseline="0"/>
                        <a:t>D3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Supprimée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/>
                        <a:t>/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649689"/>
                  </a:ext>
                </a:extLst>
              </a:tr>
              <a:tr h="7818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/>
                        <a:t>Mx-3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D5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/>
                        <a:t>Oui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Mx-2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792406"/>
                  </a:ext>
                </a:extLst>
              </a:tr>
            </a:tbl>
          </a:graphicData>
        </a:graphic>
      </p:graphicFrame>
      <p:sp>
        <p:nvSpPr>
          <p:cNvPr id="3" name="Flèche : haut 2">
            <a:extLst>
              <a:ext uri="{FF2B5EF4-FFF2-40B4-BE49-F238E27FC236}">
                <a16:creationId xmlns:a16="http://schemas.microsoft.com/office/drawing/2014/main" id="{1A7F5706-C35D-42B2-A700-8AC1334C431B}"/>
              </a:ext>
            </a:extLst>
          </p:cNvPr>
          <p:cNvSpPr/>
          <p:nvPr/>
        </p:nvSpPr>
        <p:spPr>
          <a:xfrm>
            <a:off x="9953030" y="4760312"/>
            <a:ext cx="192505" cy="31335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508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94D13-CC07-4D42-AFA7-8A017B5B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solidFill>
            <a:srgbClr val="CD0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71911-2F65-40FA-8D47-7174D5FDE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273800"/>
            <a:ext cx="584200" cy="584200"/>
          </a:xfrm>
          <a:prstGeom prst="rect">
            <a:avLst/>
          </a:prstGeom>
          <a:solidFill>
            <a:srgbClr val="0F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400" noProof="1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12DC400C-3853-4BD9-909D-5094BC9B666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noProof="1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t>24/06/2021</a:t>
            </a:r>
          </a:p>
        </p:txBody>
      </p:sp>
      <p:sp>
        <p:nvSpPr>
          <p:cNvPr id="7" name="Espace réservé du numéro de diapositive 7">
            <a:extLst>
              <a:ext uri="{FF2B5EF4-FFF2-40B4-BE49-F238E27FC236}">
                <a16:creationId xmlns:a16="http://schemas.microsoft.com/office/drawing/2014/main" id="{5014E034-6FE7-4C11-943F-6710616C0CD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4A7955-6230-48B4-BD8B-A7C460F75945}" type="slidenum">
              <a:rPr lang="fr-FR" sz="1400" noProof="1" smtClean="0">
                <a:solidFill>
                  <a:schemeClr val="bg1">
                    <a:lumMod val="75000"/>
                  </a:schemeClr>
                </a:solidFill>
                <a:latin typeface="Montserrat" panose="00000500000000000000" pitchFamily="2" charset="0"/>
              </a:rPr>
              <a:pPr/>
              <a:t>9</a:t>
            </a:fld>
            <a:endParaRPr lang="fr-FR" sz="1400" noProof="1">
              <a:solidFill>
                <a:schemeClr val="bg1">
                  <a:lumMod val="75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DC96D4E-BE6F-4ED9-9474-12DDCBBE5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24"/>
          </a:xfrm>
        </p:spPr>
        <p:txBody>
          <a:bodyPr>
            <a:noAutofit/>
          </a:bodyPr>
          <a:lstStyle/>
          <a:p>
            <a:pPr algn="ctr"/>
            <a:r>
              <a:rPr lang="fr-BE" sz="3200" b="1">
                <a:solidFill>
                  <a:srgbClr val="0F2D40"/>
                </a:solidFill>
                <a:latin typeface="Montserrat" panose="00000500000000000000" pitchFamily="2" charset="0"/>
              </a:rPr>
              <a:t>Rappels</a:t>
            </a:r>
            <a:endParaRPr lang="fr-BE" sz="3200">
              <a:solidFill>
                <a:srgbClr val="0F2D40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73BDF07-5EED-410A-ADCB-89163266D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3889"/>
            <a:ext cx="10515600" cy="495307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Début des rencontres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Entre 19h et 21h en semaine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Entre 9h et 21h le we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Joueurs de base 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4 en Dames/Messieurs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5 en Mixtes (3 messieurs &amp; 2 dames)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Joueurs complémentaires (Maximum):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6 en Dames/Messieurs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fr-FR">
                <a:solidFill>
                  <a:srgbClr val="0F2D40"/>
                </a:solidFill>
                <a:latin typeface="Montserrat" panose="00000500000000000000" pitchFamily="2" charset="0"/>
              </a:rPr>
              <a:t>5 en Mixtes</a:t>
            </a:r>
          </a:p>
        </p:txBody>
      </p:sp>
    </p:spTree>
    <p:extLst>
      <p:ext uri="{BB962C8B-B14F-4D97-AF65-F5344CB8AC3E}">
        <p14:creationId xmlns:p14="http://schemas.microsoft.com/office/powerpoint/2010/main" val="2639509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McD color sc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1737"/>
      </a:accent1>
      <a:accent2>
        <a:srgbClr val="FFC427"/>
      </a:accent2>
      <a:accent3>
        <a:srgbClr val="B4D78E"/>
      </a:accent3>
      <a:accent4>
        <a:srgbClr val="749CD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7542762_TF89048086" id="{C519A4F2-0979-4383-86E5-B49FF207A021}" vid="{90257414-CE60-4210-89F9-FA30D90B729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d4f5853-8b4c-47e2-b771-1bc736a61569" xsi:nil="true"/>
    <_Flow_SignoffStatus xmlns="7d4f5853-8b4c-47e2-b771-1bc736a6156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AB088FC512C64AB67ED30F1F496889" ma:contentTypeVersion="14" ma:contentTypeDescription="Crée un document." ma:contentTypeScope="" ma:versionID="a8540b0f0b0610b4d92b4f22b75208de">
  <xsd:schema xmlns:xsd="http://www.w3.org/2001/XMLSchema" xmlns:xs="http://www.w3.org/2001/XMLSchema" xmlns:p="http://schemas.microsoft.com/office/2006/metadata/properties" xmlns:ns2="7d4f5853-8b4c-47e2-b771-1bc736a61569" xmlns:ns3="9626d707-6099-420f-888d-087cb9a41a5d" targetNamespace="http://schemas.microsoft.com/office/2006/metadata/properties" ma:root="true" ma:fieldsID="cd1f9c831cf639f306f053a8ff93773e" ns2:_="" ns3:_="">
    <xsd:import namespace="7d4f5853-8b4c-47e2-b771-1bc736a61569"/>
    <xsd:import namespace="9626d707-6099-420f-888d-087cb9a41a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f5853-8b4c-47e2-b771-1bc736a615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État de validation" ma:internalName="_x00c9_tat_x0020_de_x0020_validation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6d707-6099-420f-888d-087cb9a41a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6028FB-6012-4967-A451-C2FAE951FE25}">
  <ds:schemaRefs>
    <ds:schemaRef ds:uri="http://schemas.microsoft.com/office/2006/documentManagement/types"/>
    <ds:schemaRef ds:uri="http://purl.org/dc/elements/1.1/"/>
    <ds:schemaRef ds:uri="9626d707-6099-420f-888d-087cb9a41a5d"/>
    <ds:schemaRef ds:uri="http://schemas.microsoft.com/office/infopath/2007/PartnerControls"/>
    <ds:schemaRef ds:uri="7d4f5853-8b4c-47e2-b771-1bc736a61569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2DA1B01-F080-46BB-A52E-71A96AD8F4E1}">
  <ds:schemaRefs>
    <ds:schemaRef ds:uri="7d4f5853-8b4c-47e2-b771-1bc736a61569"/>
    <ds:schemaRef ds:uri="9626d707-6099-420f-888d-087cb9a41a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93496C2-30B3-40CB-ACDC-46FFFFC8A1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Tableau de bord de performance de 24Slides</Template>
  <TotalTime>230</TotalTime>
  <Words>2458</Words>
  <Application>Microsoft Office PowerPoint</Application>
  <PresentationFormat>Grand écran</PresentationFormat>
  <Paragraphs>387</Paragraphs>
  <Slides>34</Slides>
  <Notes>27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Montserrat</vt:lpstr>
      <vt:lpstr>Symbol</vt:lpstr>
      <vt:lpstr>Thème Office</vt:lpstr>
      <vt:lpstr>Diapositive de tableau de bord 1</vt:lpstr>
      <vt:lpstr>Timing</vt:lpstr>
      <vt:lpstr>Timing</vt:lpstr>
      <vt:lpstr>Système d’inscription Tutoriel (vidéo)</vt:lpstr>
      <vt:lpstr>Rappels</vt:lpstr>
      <vt:lpstr>Système d’inscription</vt:lpstr>
      <vt:lpstr>Système d’inscription</vt:lpstr>
      <vt:lpstr>Rappels</vt:lpstr>
      <vt:lpstr>Rappels</vt:lpstr>
      <vt:lpstr>Rappels Joueurs de base / complémentaire (1)</vt:lpstr>
      <vt:lpstr>Rappels Joueurs de base / complémentaire (2)</vt:lpstr>
      <vt:lpstr>Rappels Joueurs de base / complémentaire (3)</vt:lpstr>
      <vt:lpstr>Rappels Indices de force (joueur)</vt:lpstr>
      <vt:lpstr>Exemples Indices de force (joueur)</vt:lpstr>
      <vt:lpstr>Rappels Indices de force (équipe)</vt:lpstr>
      <vt:lpstr>Rappels </vt:lpstr>
      <vt:lpstr>Etablissement des séries</vt:lpstr>
      <vt:lpstr>Etablissement des séries Exemple (1)</vt:lpstr>
      <vt:lpstr>Déclassement (Division inférieure)</vt:lpstr>
      <vt:lpstr>Déclassement Exemple</vt:lpstr>
      <vt:lpstr>Reclassement (Division supérieure)</vt:lpstr>
      <vt:lpstr>Etablissement des séries Ordre de priorité</vt:lpstr>
      <vt:lpstr>Etablissement des séries 1er exemple (vidéo)</vt:lpstr>
      <vt:lpstr>Etablissement des séries 2ème exemple (vidéo)</vt:lpstr>
      <vt:lpstr>Conseils</vt:lpstr>
      <vt:lpstr>Timing</vt:lpstr>
      <vt:lpstr>Questions/Réponses (1)</vt:lpstr>
      <vt:lpstr>Questions/Réponses (2)</vt:lpstr>
      <vt:lpstr>Questions/Réponses (3)</vt:lpstr>
      <vt:lpstr>Questions/Réponses (4)</vt:lpstr>
      <vt:lpstr>Questions/Réponses (5)</vt:lpstr>
      <vt:lpstr>Questions/Réponses (6)</vt:lpstr>
      <vt:lpstr>Questions/Réponses (7)</vt:lpstr>
      <vt:lpstr>Diapositive de tableau de bord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de tableau de bord 1</dc:title>
  <dc:creator>LFBB</dc:creator>
  <cp:lastModifiedBy>Michaël Petre</cp:lastModifiedBy>
  <cp:revision>2</cp:revision>
  <cp:lastPrinted>2021-06-28T09:34:58Z</cp:lastPrinted>
  <dcterms:created xsi:type="dcterms:W3CDTF">2021-01-29T12:16:27Z</dcterms:created>
  <dcterms:modified xsi:type="dcterms:W3CDTF">2021-06-28T09:43:27Z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0x01010059AB088FC512C64AB67ED30F1F496889</vt:lpwstr>
  </property>
</Properties>
</file>