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9"/>
  </p:notesMasterIdLst>
  <p:handoutMasterIdLst>
    <p:handoutMasterId r:id="rId50"/>
  </p:handoutMasterIdLst>
  <p:sldIdLst>
    <p:sldId id="256" r:id="rId5"/>
    <p:sldId id="274" r:id="rId6"/>
    <p:sldId id="278" r:id="rId7"/>
    <p:sldId id="276" r:id="rId8"/>
    <p:sldId id="308" r:id="rId9"/>
    <p:sldId id="280" r:id="rId10"/>
    <p:sldId id="318" r:id="rId11"/>
    <p:sldId id="287" r:id="rId12"/>
    <p:sldId id="319" r:id="rId13"/>
    <p:sldId id="288" r:id="rId14"/>
    <p:sldId id="289" r:id="rId15"/>
    <p:sldId id="290" r:id="rId16"/>
    <p:sldId id="315" r:id="rId17"/>
    <p:sldId id="292" r:id="rId18"/>
    <p:sldId id="322" r:id="rId19"/>
    <p:sldId id="281" r:id="rId20"/>
    <p:sldId id="282" r:id="rId21"/>
    <p:sldId id="284" r:id="rId22"/>
    <p:sldId id="285" r:id="rId23"/>
    <p:sldId id="295" r:id="rId24"/>
    <p:sldId id="323" r:id="rId25"/>
    <p:sldId id="324" r:id="rId26"/>
    <p:sldId id="328" r:id="rId27"/>
    <p:sldId id="329" r:id="rId28"/>
    <p:sldId id="330" r:id="rId29"/>
    <p:sldId id="331" r:id="rId30"/>
    <p:sldId id="332" r:id="rId31"/>
    <p:sldId id="333" r:id="rId32"/>
    <p:sldId id="334" r:id="rId33"/>
    <p:sldId id="335" r:id="rId34"/>
    <p:sldId id="337" r:id="rId35"/>
    <p:sldId id="338" r:id="rId36"/>
    <p:sldId id="339" r:id="rId37"/>
    <p:sldId id="340" r:id="rId38"/>
    <p:sldId id="342" r:id="rId39"/>
    <p:sldId id="344" r:id="rId40"/>
    <p:sldId id="345" r:id="rId41"/>
    <p:sldId id="346" r:id="rId42"/>
    <p:sldId id="341" r:id="rId43"/>
    <p:sldId id="343" r:id="rId44"/>
    <p:sldId id="293" r:id="rId45"/>
    <p:sldId id="309" r:id="rId46"/>
    <p:sldId id="347" r:id="rId47"/>
    <p:sldId id="271" r:id="rId48"/>
  </p:sldIdLst>
  <p:sldSz cx="12192000" cy="6858000"/>
  <p:notesSz cx="6858000" cy="9144000"/>
  <p:defaultTextStyle>
    <a:defPPr rtl="0">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tion par défaut" id="{59F733CD-21F4-4B42-B4BF-1EC6D2E361AB}">
          <p14:sldIdLst>
            <p14:sldId id="256"/>
            <p14:sldId id="274"/>
            <p14:sldId id="278"/>
            <p14:sldId id="276"/>
            <p14:sldId id="308"/>
            <p14:sldId id="280"/>
            <p14:sldId id="318"/>
            <p14:sldId id="287"/>
            <p14:sldId id="319"/>
            <p14:sldId id="288"/>
            <p14:sldId id="289"/>
            <p14:sldId id="290"/>
            <p14:sldId id="315"/>
            <p14:sldId id="292"/>
            <p14:sldId id="322"/>
            <p14:sldId id="281"/>
            <p14:sldId id="282"/>
            <p14:sldId id="284"/>
            <p14:sldId id="285"/>
            <p14:sldId id="295"/>
            <p14:sldId id="323"/>
            <p14:sldId id="324"/>
            <p14:sldId id="328"/>
            <p14:sldId id="329"/>
            <p14:sldId id="330"/>
            <p14:sldId id="331"/>
            <p14:sldId id="332"/>
            <p14:sldId id="333"/>
            <p14:sldId id="334"/>
            <p14:sldId id="335"/>
            <p14:sldId id="337"/>
            <p14:sldId id="338"/>
            <p14:sldId id="339"/>
            <p14:sldId id="340"/>
            <p14:sldId id="342"/>
            <p14:sldId id="344"/>
            <p14:sldId id="345"/>
            <p14:sldId id="346"/>
            <p14:sldId id="341"/>
            <p14:sldId id="343"/>
            <p14:sldId id="293"/>
            <p14:sldId id="309"/>
            <p14:sldId id="347"/>
            <p14:sldId id="271"/>
          </p14:sldIdLst>
        </p14:section>
      </p14:sectionLst>
    </p:ext>
    <p:ext uri="{EFAFB233-063F-42B5-8137-9DF3F51BA10A}">
      <p15:sldGuideLst xmlns:p15="http://schemas.microsoft.com/office/powerpoint/2012/main">
        <p15:guide id="1" orient="horz" pos="912" userDrawn="1">
          <p15:clr>
            <a:srgbClr val="A4A3A4"/>
          </p15:clr>
        </p15:guide>
        <p15:guide id="2" pos="3840" userDrawn="1">
          <p15:clr>
            <a:srgbClr val="A4A3A4"/>
          </p15:clr>
        </p15:guide>
        <p15:guide id="3" orient="horz" pos="3984" userDrawn="1">
          <p15:clr>
            <a:srgbClr val="A4A3A4"/>
          </p15:clr>
        </p15:guide>
        <p15:guide id="4" orient="horz" pos="2472"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A769D64-629A-368D-C69B-E42EB544AA0F}" name="Michaël Petre" initials="MP" userId="Michaël Petre"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D0041"/>
    <a:srgbClr val="0F2D40"/>
    <a:srgbClr val="DADFE1"/>
    <a:srgbClr val="236A96"/>
    <a:srgbClr val="FFAFC8"/>
    <a:srgbClr val="050E19"/>
    <a:srgbClr val="A2003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314E164-19DF-495A-8B3A-E1A6A6971E89}" v="4" dt="2022-06-14T14:24:52.107"/>
  </p1510:revLst>
</p1510:revInfo>
</file>

<file path=ppt/tableStyles.xml><?xml version="1.0" encoding="utf-8"?>
<a:tblStyleLst xmlns:a="http://schemas.openxmlformats.org/drawingml/2006/main" def="{5C22544A-7EE6-4342-B048-85BDC9FD1C3A}">
  <a:tblStyle styleId="{5202B0CA-FC54-4496-8BCA-5EF66A818D29}" styleName="Style foncé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75DCB02-9BB8-47FD-8907-85C794F793BA}" styleName="Style à thème 1 - Accentuation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7DF18680-E054-41AD-8BC1-D1AEF772440D}" styleName="Style moyen 2 - Accentuation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D27102A9-8310-4765-A935-A1911B00CA55}" styleName="Style léger 1 - Accentuation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00A15C55-8517-42AA-B614-E9B94910E393}" styleName="Style moyen 2 - Accentuation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C4B1156A-380E-4F78-BDF5-A606A8083BF9}" styleName="Style moyen 4 - Accentuation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04" autoAdjust="0"/>
    <p:restoredTop sz="86811" autoAdjust="0"/>
  </p:normalViewPr>
  <p:slideViewPr>
    <p:cSldViewPr snapToGrid="0" showGuides="1">
      <p:cViewPr varScale="1">
        <p:scale>
          <a:sx n="71" d="100"/>
          <a:sy n="71" d="100"/>
        </p:scale>
        <p:origin x="1090" y="62"/>
      </p:cViewPr>
      <p:guideLst>
        <p:guide orient="horz" pos="912"/>
        <p:guide pos="3840"/>
        <p:guide orient="horz" pos="3984"/>
        <p:guide orient="horz" pos="2472"/>
      </p:guideLst>
    </p:cSldViewPr>
  </p:slideViewPr>
  <p:notesTextViewPr>
    <p:cViewPr>
      <p:scale>
        <a:sx n="1" d="1"/>
        <a:sy n="1" d="1"/>
      </p:scale>
      <p:origin x="0" y="0"/>
    </p:cViewPr>
  </p:notesTextViewPr>
  <p:notesViewPr>
    <p:cSldViewPr snapToGrid="0">
      <p:cViewPr varScale="1">
        <p:scale>
          <a:sx n="88" d="100"/>
          <a:sy n="88" d="100"/>
        </p:scale>
        <p:origin x="3048" y="10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handoutMaster" Target="handoutMasters/handoutMaster1.xml"/><Relationship Id="rId55"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heme" Target="theme/theme1.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microsoft.com/office/2015/10/relationships/revisionInfo" Target="revisionInfo.xml"/><Relationship Id="rId8" Type="http://schemas.openxmlformats.org/officeDocument/2006/relationships/slide" Target="slides/slide4.xml"/><Relationship Id="rId51"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notesMaster" Target="notesMasters/notesMaster1.xml"/><Relationship Id="rId57" Type="http://schemas.microsoft.com/office/2018/10/relationships/authors" Target="author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chaël Petre" userId="44a3d092-70fc-446b-805e-9c40f1406128" providerId="ADAL" clId="{4993048D-BA36-4EB4-BE7B-46033A63BEF7}"/>
    <pc:docChg chg="custSel addSld delSld modSld modSection">
      <pc:chgData name="Michaël Petre" userId="44a3d092-70fc-446b-805e-9c40f1406128" providerId="ADAL" clId="{4993048D-BA36-4EB4-BE7B-46033A63BEF7}" dt="2022-01-29T10:45:28.463" v="443" actId="20577"/>
      <pc:docMkLst>
        <pc:docMk/>
      </pc:docMkLst>
      <pc:sldChg chg="del">
        <pc:chgData name="Michaël Petre" userId="44a3d092-70fc-446b-805e-9c40f1406128" providerId="ADAL" clId="{4993048D-BA36-4EB4-BE7B-46033A63BEF7}" dt="2022-01-26T08:49:28.889" v="0" actId="47"/>
        <pc:sldMkLst>
          <pc:docMk/>
          <pc:sldMk cId="1474817054" sldId="275"/>
        </pc:sldMkLst>
      </pc:sldChg>
      <pc:sldChg chg="modNotesTx">
        <pc:chgData name="Michaël Petre" userId="44a3d092-70fc-446b-805e-9c40f1406128" providerId="ADAL" clId="{4993048D-BA36-4EB4-BE7B-46033A63BEF7}" dt="2022-01-26T08:49:46.117" v="3" actId="5793"/>
        <pc:sldMkLst>
          <pc:docMk/>
          <pc:sldMk cId="17405064" sldId="276"/>
        </pc:sldMkLst>
      </pc:sldChg>
      <pc:sldChg chg="del">
        <pc:chgData name="Michaël Petre" userId="44a3d092-70fc-446b-805e-9c40f1406128" providerId="ADAL" clId="{4993048D-BA36-4EB4-BE7B-46033A63BEF7}" dt="2022-01-26T08:49:35.258" v="1" actId="47"/>
        <pc:sldMkLst>
          <pc:docMk/>
          <pc:sldMk cId="2371843353" sldId="277"/>
        </pc:sldMkLst>
      </pc:sldChg>
      <pc:sldChg chg="modNotesTx">
        <pc:chgData name="Michaël Petre" userId="44a3d092-70fc-446b-805e-9c40f1406128" providerId="ADAL" clId="{4993048D-BA36-4EB4-BE7B-46033A63BEF7}" dt="2022-01-26T08:50:42.644" v="11" actId="6549"/>
        <pc:sldMkLst>
          <pc:docMk/>
          <pc:sldMk cId="1104960008" sldId="281"/>
        </pc:sldMkLst>
      </pc:sldChg>
      <pc:sldChg chg="modNotesTx">
        <pc:chgData name="Michaël Petre" userId="44a3d092-70fc-446b-805e-9c40f1406128" providerId="ADAL" clId="{4993048D-BA36-4EB4-BE7B-46033A63BEF7}" dt="2022-01-26T08:50:45.799" v="12" actId="6549"/>
        <pc:sldMkLst>
          <pc:docMk/>
          <pc:sldMk cId="972104875" sldId="282"/>
        </pc:sldMkLst>
      </pc:sldChg>
      <pc:sldChg chg="modNotesTx">
        <pc:chgData name="Michaël Petre" userId="44a3d092-70fc-446b-805e-9c40f1406128" providerId="ADAL" clId="{4993048D-BA36-4EB4-BE7B-46033A63BEF7}" dt="2022-01-26T08:50:56.235" v="13" actId="5793"/>
        <pc:sldMkLst>
          <pc:docMk/>
          <pc:sldMk cId="21948160" sldId="284"/>
        </pc:sldMkLst>
      </pc:sldChg>
      <pc:sldChg chg="modNotesTx">
        <pc:chgData name="Michaël Petre" userId="44a3d092-70fc-446b-805e-9c40f1406128" providerId="ADAL" clId="{4993048D-BA36-4EB4-BE7B-46033A63BEF7}" dt="2022-01-26T08:50:06.768" v="6" actId="5793"/>
        <pc:sldMkLst>
          <pc:docMk/>
          <pc:sldMk cId="973919982" sldId="287"/>
        </pc:sldMkLst>
      </pc:sldChg>
      <pc:sldChg chg="modNotesTx">
        <pc:chgData name="Michaël Petre" userId="44a3d092-70fc-446b-805e-9c40f1406128" providerId="ADAL" clId="{4993048D-BA36-4EB4-BE7B-46033A63BEF7}" dt="2022-01-26T08:50:19.527" v="8" actId="20577"/>
        <pc:sldMkLst>
          <pc:docMk/>
          <pc:sldMk cId="1062414297" sldId="289"/>
        </pc:sldMkLst>
      </pc:sldChg>
      <pc:sldChg chg="modNotesTx">
        <pc:chgData name="Michaël Petre" userId="44a3d092-70fc-446b-805e-9c40f1406128" providerId="ADAL" clId="{4993048D-BA36-4EB4-BE7B-46033A63BEF7}" dt="2022-01-26T08:50:25.611" v="9" actId="6549"/>
        <pc:sldMkLst>
          <pc:docMk/>
          <pc:sldMk cId="911719778" sldId="290"/>
        </pc:sldMkLst>
      </pc:sldChg>
      <pc:sldChg chg="modNotesTx">
        <pc:chgData name="Michaël Petre" userId="44a3d092-70fc-446b-805e-9c40f1406128" providerId="ADAL" clId="{4993048D-BA36-4EB4-BE7B-46033A63BEF7}" dt="2022-01-26T08:50:35.081" v="10" actId="6549"/>
        <pc:sldMkLst>
          <pc:docMk/>
          <pc:sldMk cId="2533702554" sldId="292"/>
        </pc:sldMkLst>
      </pc:sldChg>
      <pc:sldChg chg="del">
        <pc:chgData name="Michaël Petre" userId="44a3d092-70fc-446b-805e-9c40f1406128" providerId="ADAL" clId="{4993048D-BA36-4EB4-BE7B-46033A63BEF7}" dt="2022-01-26T08:51:58.883" v="19" actId="47"/>
        <pc:sldMkLst>
          <pc:docMk/>
          <pc:sldMk cId="3952881784" sldId="317"/>
        </pc:sldMkLst>
      </pc:sldChg>
      <pc:sldChg chg="modNotesTx">
        <pc:chgData name="Michaël Petre" userId="44a3d092-70fc-446b-805e-9c40f1406128" providerId="ADAL" clId="{4993048D-BA36-4EB4-BE7B-46033A63BEF7}" dt="2022-01-26T08:50:01.137" v="4" actId="5793"/>
        <pc:sldMkLst>
          <pc:docMk/>
          <pc:sldMk cId="1692348568" sldId="318"/>
        </pc:sldMkLst>
      </pc:sldChg>
      <pc:sldChg chg="modSp mod modNotesTx">
        <pc:chgData name="Michaël Petre" userId="44a3d092-70fc-446b-805e-9c40f1406128" providerId="ADAL" clId="{4993048D-BA36-4EB4-BE7B-46033A63BEF7}" dt="2022-01-26T08:53:55.193" v="206" actId="5793"/>
        <pc:sldMkLst>
          <pc:docMk/>
          <pc:sldMk cId="223728610" sldId="319"/>
        </pc:sldMkLst>
        <pc:spChg chg="mod">
          <ac:chgData name="Michaël Petre" userId="44a3d092-70fc-446b-805e-9c40f1406128" providerId="ADAL" clId="{4993048D-BA36-4EB4-BE7B-46033A63BEF7}" dt="2022-01-26T08:53:55.193" v="206" actId="5793"/>
          <ac:spMkLst>
            <pc:docMk/>
            <pc:sldMk cId="223728610" sldId="319"/>
            <ac:spMk id="13" creationId="{42EE0409-4226-4A44-A287-8DD81AED8FF8}"/>
          </ac:spMkLst>
        </pc:spChg>
      </pc:sldChg>
      <pc:sldChg chg="delSp mod">
        <pc:chgData name="Michaël Petre" userId="44a3d092-70fc-446b-805e-9c40f1406128" providerId="ADAL" clId="{4993048D-BA36-4EB4-BE7B-46033A63BEF7}" dt="2022-01-26T08:51:15.590" v="14" actId="478"/>
        <pc:sldMkLst>
          <pc:docMk/>
          <pc:sldMk cId="483126372" sldId="340"/>
        </pc:sldMkLst>
        <pc:spChg chg="del">
          <ac:chgData name="Michaël Petre" userId="44a3d092-70fc-446b-805e-9c40f1406128" providerId="ADAL" clId="{4993048D-BA36-4EB4-BE7B-46033A63BEF7}" dt="2022-01-26T08:51:15.590" v="14" actId="478"/>
          <ac:spMkLst>
            <pc:docMk/>
            <pc:sldMk cId="483126372" sldId="340"/>
            <ac:spMk id="12" creationId="{0DC96D4E-BE6F-4ED9-9474-12DDCBBE5AC4}"/>
          </ac:spMkLst>
        </pc:spChg>
      </pc:sldChg>
      <pc:sldChg chg="modNotesTx">
        <pc:chgData name="Michaël Petre" userId="44a3d092-70fc-446b-805e-9c40f1406128" providerId="ADAL" clId="{4993048D-BA36-4EB4-BE7B-46033A63BEF7}" dt="2022-01-26T08:51:19.737" v="18" actId="20577"/>
        <pc:sldMkLst>
          <pc:docMk/>
          <pc:sldMk cId="525315577" sldId="342"/>
        </pc:sldMkLst>
      </pc:sldChg>
      <pc:sldChg chg="modSp add mod modNotesTx">
        <pc:chgData name="Michaël Petre" userId="44a3d092-70fc-446b-805e-9c40f1406128" providerId="ADAL" clId="{4993048D-BA36-4EB4-BE7B-46033A63BEF7}" dt="2022-01-29T10:45:28.463" v="443" actId="20577"/>
        <pc:sldMkLst>
          <pc:docMk/>
          <pc:sldMk cId="3854390034" sldId="347"/>
        </pc:sldMkLst>
        <pc:spChg chg="mod">
          <ac:chgData name="Michaël Petre" userId="44a3d092-70fc-446b-805e-9c40f1406128" providerId="ADAL" clId="{4993048D-BA36-4EB4-BE7B-46033A63BEF7}" dt="2022-01-29T10:45:25.616" v="442" actId="27636"/>
          <ac:spMkLst>
            <pc:docMk/>
            <pc:sldMk cId="3854390034" sldId="347"/>
            <ac:spMk id="13" creationId="{42EE0409-4226-4A44-A287-8DD81AED8FF8}"/>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623F4313-9FCE-4A92-819A-FAD0FCF0E59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fr-FR" dirty="0"/>
          </a:p>
        </p:txBody>
      </p:sp>
      <p:sp>
        <p:nvSpPr>
          <p:cNvPr id="3" name="Espace réservé de la date 2">
            <a:extLst>
              <a:ext uri="{FF2B5EF4-FFF2-40B4-BE49-F238E27FC236}">
                <a16:creationId xmlns:a16="http://schemas.microsoft.com/office/drawing/2014/main" id="{DED8F2DB-1094-477F-B0A7-6AC3F2199EC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7B8EE446-7AEC-4E52-BB44-E415E29CB158}" type="datetime1">
              <a:rPr lang="fr-FR" smtClean="0"/>
              <a:t>14/06/2022</a:t>
            </a:fld>
            <a:endParaRPr lang="fr-FR" dirty="0"/>
          </a:p>
        </p:txBody>
      </p:sp>
      <p:sp>
        <p:nvSpPr>
          <p:cNvPr id="4" name="Espace réservé du pied de page 3">
            <a:extLst>
              <a:ext uri="{FF2B5EF4-FFF2-40B4-BE49-F238E27FC236}">
                <a16:creationId xmlns:a16="http://schemas.microsoft.com/office/drawing/2014/main" id="{5A06BA01-9EAD-49E8-91CF-2A395945EAE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fr-FR" dirty="0"/>
          </a:p>
        </p:txBody>
      </p:sp>
      <p:sp>
        <p:nvSpPr>
          <p:cNvPr id="5" name="Espace réservé du numéro de diapositive 4">
            <a:extLst>
              <a:ext uri="{FF2B5EF4-FFF2-40B4-BE49-F238E27FC236}">
                <a16:creationId xmlns:a16="http://schemas.microsoft.com/office/drawing/2014/main" id="{8C7E85C4-F9C1-42D8-B803-39C514A3B3F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79474F99-60BC-462F-82FF-AD0F7D3371E4}" type="slidenum">
              <a:rPr lang="fr-FR" smtClean="0"/>
              <a:t>‹N°›</a:t>
            </a:fld>
            <a:endParaRPr lang="fr-FR" dirty="0"/>
          </a:p>
        </p:txBody>
      </p:sp>
    </p:spTree>
    <p:extLst>
      <p:ext uri="{BB962C8B-B14F-4D97-AF65-F5344CB8AC3E}">
        <p14:creationId xmlns:p14="http://schemas.microsoft.com/office/powerpoint/2010/main" val="164901956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fr-FR" noProof="0" dirty="0"/>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7799FE93-18FF-4761-A914-89E7F4D54D0C}" type="datetime1">
              <a:rPr lang="fr-FR" noProof="0" smtClean="0"/>
              <a:t>14/06/2022</a:t>
            </a:fld>
            <a:endParaRPr lang="fr-FR" noProof="0" dirty="0"/>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fr-FR" noProof="0" dirty="0"/>
          </a:p>
        </p:txBody>
      </p:sp>
      <p:sp>
        <p:nvSpPr>
          <p:cNvPr id="5" name="Espace réservé des commentair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fr-FR" noProof="0" dirty="0"/>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5A226AB8-ACBE-42E6-92F5-667EDDCD9652}" type="slidenum">
              <a:rPr lang="fr-FR" noProof="0" smtClean="0"/>
              <a:t>‹N°›</a:t>
            </a:fld>
            <a:endParaRPr lang="fr-FR" noProof="0" dirty="0"/>
          </a:p>
        </p:txBody>
      </p:sp>
    </p:spTree>
    <p:extLst>
      <p:ext uri="{BB962C8B-B14F-4D97-AF65-F5344CB8AC3E}">
        <p14:creationId xmlns:p14="http://schemas.microsoft.com/office/powerpoint/2010/main" val="1415577918"/>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rtlCol="0"/>
          <a:lstStyle/>
          <a:p>
            <a:pPr rtl="0"/>
            <a:endParaRPr lang="fr-FR" dirty="0"/>
          </a:p>
        </p:txBody>
      </p:sp>
      <p:sp>
        <p:nvSpPr>
          <p:cNvPr id="4" name="Espace réservé du numéro de diapositive 3"/>
          <p:cNvSpPr>
            <a:spLocks noGrp="1"/>
          </p:cNvSpPr>
          <p:nvPr>
            <p:ph type="sldNum" sz="quarter" idx="5"/>
          </p:nvPr>
        </p:nvSpPr>
        <p:spPr/>
        <p:txBody>
          <a:bodyPr rtlCol="0"/>
          <a:lstStyle/>
          <a:p>
            <a:pPr rtl="0"/>
            <a:fld id="{5A226AB8-ACBE-42E6-92F5-667EDDCD9652}" type="slidenum">
              <a:rPr lang="fr-FR" smtClean="0"/>
              <a:t>1</a:t>
            </a:fld>
            <a:endParaRPr lang="fr-FR" dirty="0"/>
          </a:p>
        </p:txBody>
      </p:sp>
    </p:spTree>
    <p:extLst>
      <p:ext uri="{BB962C8B-B14F-4D97-AF65-F5344CB8AC3E}">
        <p14:creationId xmlns:p14="http://schemas.microsoft.com/office/powerpoint/2010/main" val="36562837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sz="1800" b="0" i="0" u="none" strike="noStrike" baseline="0" dirty="0">
              <a:solidFill>
                <a:srgbClr val="000000"/>
              </a:solidFill>
              <a:latin typeface="Calibri" panose="020F0502020204030204" pitchFamily="34" charset="0"/>
            </a:endParaRPr>
          </a:p>
        </p:txBody>
      </p:sp>
      <p:sp>
        <p:nvSpPr>
          <p:cNvPr id="4" name="Espace réservé du numéro de diapositive 3"/>
          <p:cNvSpPr>
            <a:spLocks noGrp="1"/>
          </p:cNvSpPr>
          <p:nvPr>
            <p:ph type="sldNum" sz="quarter" idx="5"/>
          </p:nvPr>
        </p:nvSpPr>
        <p:spPr/>
        <p:txBody>
          <a:bodyPr/>
          <a:lstStyle/>
          <a:p>
            <a:pPr rtl="0"/>
            <a:fld id="{5A226AB8-ACBE-42E6-92F5-667EDDCD9652}" type="slidenum">
              <a:rPr lang="fr-FR" noProof="0" smtClean="0"/>
              <a:t>12</a:t>
            </a:fld>
            <a:endParaRPr lang="fr-FR" noProof="0" dirty="0"/>
          </a:p>
        </p:txBody>
      </p:sp>
    </p:spTree>
    <p:extLst>
      <p:ext uri="{BB962C8B-B14F-4D97-AF65-F5344CB8AC3E}">
        <p14:creationId xmlns:p14="http://schemas.microsoft.com/office/powerpoint/2010/main" val="26455399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indent="0">
              <a:buFontTx/>
              <a:buNone/>
            </a:pPr>
            <a:r>
              <a:rPr lang="fr-FR" sz="1800" dirty="0"/>
              <a:t>* Même dans un tableau incomplet, les matches joués sont pris en compte pour le calcul du classement des joueurs.</a:t>
            </a:r>
            <a:endParaRPr lang="fr-BE" sz="1800" dirty="0"/>
          </a:p>
        </p:txBody>
      </p:sp>
      <p:sp>
        <p:nvSpPr>
          <p:cNvPr id="4" name="Espace réservé du numéro de diapositive 3"/>
          <p:cNvSpPr>
            <a:spLocks noGrp="1"/>
          </p:cNvSpPr>
          <p:nvPr>
            <p:ph type="sldNum" sz="quarter" idx="5"/>
          </p:nvPr>
        </p:nvSpPr>
        <p:spPr/>
        <p:txBody>
          <a:bodyPr/>
          <a:lstStyle/>
          <a:p>
            <a:pPr rtl="0"/>
            <a:fld id="{5A226AB8-ACBE-42E6-92F5-667EDDCD9652}" type="slidenum">
              <a:rPr lang="fr-FR" noProof="0" smtClean="0"/>
              <a:t>13</a:t>
            </a:fld>
            <a:endParaRPr lang="fr-FR" noProof="0" dirty="0"/>
          </a:p>
        </p:txBody>
      </p:sp>
    </p:spTree>
    <p:extLst>
      <p:ext uri="{BB962C8B-B14F-4D97-AF65-F5344CB8AC3E}">
        <p14:creationId xmlns:p14="http://schemas.microsoft.com/office/powerpoint/2010/main" val="40522650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indent="0">
              <a:buFontTx/>
              <a:buNone/>
            </a:pPr>
            <a:endParaRPr lang="fr-BE" dirty="0"/>
          </a:p>
        </p:txBody>
      </p:sp>
      <p:sp>
        <p:nvSpPr>
          <p:cNvPr id="4" name="Espace réservé du numéro de diapositive 3"/>
          <p:cNvSpPr>
            <a:spLocks noGrp="1"/>
          </p:cNvSpPr>
          <p:nvPr>
            <p:ph type="sldNum" sz="quarter" idx="5"/>
          </p:nvPr>
        </p:nvSpPr>
        <p:spPr/>
        <p:txBody>
          <a:bodyPr/>
          <a:lstStyle/>
          <a:p>
            <a:pPr rtl="0"/>
            <a:fld id="{5A226AB8-ACBE-42E6-92F5-667EDDCD9652}" type="slidenum">
              <a:rPr lang="fr-FR" noProof="0" smtClean="0"/>
              <a:t>14</a:t>
            </a:fld>
            <a:endParaRPr lang="fr-FR" noProof="0" dirty="0"/>
          </a:p>
        </p:txBody>
      </p:sp>
    </p:spTree>
    <p:extLst>
      <p:ext uri="{BB962C8B-B14F-4D97-AF65-F5344CB8AC3E}">
        <p14:creationId xmlns:p14="http://schemas.microsoft.com/office/powerpoint/2010/main" val="2281682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indent="0">
              <a:buFontTx/>
              <a:buNone/>
            </a:pPr>
            <a:endParaRPr lang="fr-BE" dirty="0"/>
          </a:p>
        </p:txBody>
      </p:sp>
      <p:sp>
        <p:nvSpPr>
          <p:cNvPr id="4" name="Espace réservé du numéro de diapositive 3"/>
          <p:cNvSpPr>
            <a:spLocks noGrp="1"/>
          </p:cNvSpPr>
          <p:nvPr>
            <p:ph type="sldNum" sz="quarter" idx="5"/>
          </p:nvPr>
        </p:nvSpPr>
        <p:spPr/>
        <p:txBody>
          <a:bodyPr/>
          <a:lstStyle/>
          <a:p>
            <a:pPr rtl="0"/>
            <a:fld id="{5A226AB8-ACBE-42E6-92F5-667EDDCD9652}" type="slidenum">
              <a:rPr lang="fr-FR" noProof="0" smtClean="0"/>
              <a:t>15</a:t>
            </a:fld>
            <a:endParaRPr lang="fr-FR" noProof="0" dirty="0"/>
          </a:p>
        </p:txBody>
      </p:sp>
    </p:spTree>
    <p:extLst>
      <p:ext uri="{BB962C8B-B14F-4D97-AF65-F5344CB8AC3E}">
        <p14:creationId xmlns:p14="http://schemas.microsoft.com/office/powerpoint/2010/main" val="11688690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a:endParaRPr lang="fr-FR" b="0" i="0" dirty="0">
              <a:solidFill>
                <a:srgbClr val="333333"/>
              </a:solidFill>
              <a:effectLst/>
              <a:latin typeface="Arimo"/>
            </a:endParaRPr>
          </a:p>
        </p:txBody>
      </p:sp>
      <p:sp>
        <p:nvSpPr>
          <p:cNvPr id="4" name="Espace réservé du numéro de diapositive 3"/>
          <p:cNvSpPr>
            <a:spLocks noGrp="1"/>
          </p:cNvSpPr>
          <p:nvPr>
            <p:ph type="sldNum" sz="quarter" idx="5"/>
          </p:nvPr>
        </p:nvSpPr>
        <p:spPr/>
        <p:txBody>
          <a:bodyPr/>
          <a:lstStyle/>
          <a:p>
            <a:pPr rtl="0"/>
            <a:fld id="{5A226AB8-ACBE-42E6-92F5-667EDDCD9652}" type="slidenum">
              <a:rPr lang="fr-FR" noProof="0" smtClean="0"/>
              <a:t>16</a:t>
            </a:fld>
            <a:endParaRPr lang="fr-FR" noProof="0" dirty="0"/>
          </a:p>
        </p:txBody>
      </p:sp>
    </p:spTree>
    <p:extLst>
      <p:ext uri="{BB962C8B-B14F-4D97-AF65-F5344CB8AC3E}">
        <p14:creationId xmlns:p14="http://schemas.microsoft.com/office/powerpoint/2010/main" val="9710908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b="0" i="0" dirty="0">
              <a:solidFill>
                <a:srgbClr val="333333"/>
              </a:solidFill>
              <a:effectLst/>
              <a:latin typeface="Arimo"/>
            </a:endParaRPr>
          </a:p>
        </p:txBody>
      </p:sp>
      <p:sp>
        <p:nvSpPr>
          <p:cNvPr id="4" name="Espace réservé du numéro de diapositive 3"/>
          <p:cNvSpPr>
            <a:spLocks noGrp="1"/>
          </p:cNvSpPr>
          <p:nvPr>
            <p:ph type="sldNum" sz="quarter" idx="5"/>
          </p:nvPr>
        </p:nvSpPr>
        <p:spPr/>
        <p:txBody>
          <a:bodyPr/>
          <a:lstStyle/>
          <a:p>
            <a:pPr rtl="0"/>
            <a:fld id="{5A226AB8-ACBE-42E6-92F5-667EDDCD9652}" type="slidenum">
              <a:rPr lang="fr-FR" noProof="0" smtClean="0"/>
              <a:t>17</a:t>
            </a:fld>
            <a:endParaRPr lang="fr-FR" noProof="0" dirty="0"/>
          </a:p>
        </p:txBody>
      </p:sp>
    </p:spTree>
    <p:extLst>
      <p:ext uri="{BB962C8B-B14F-4D97-AF65-F5344CB8AC3E}">
        <p14:creationId xmlns:p14="http://schemas.microsoft.com/office/powerpoint/2010/main" val="2788035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a:buFont typeface="Arial" panose="020B0604020202020204" pitchFamily="34" charset="0"/>
              <a:buNone/>
            </a:pPr>
            <a:r>
              <a:rPr lang="fr-FR" b="0" i="0" dirty="0">
                <a:solidFill>
                  <a:srgbClr val="333333"/>
                </a:solidFill>
                <a:effectLst/>
                <a:latin typeface="Arimo"/>
              </a:rPr>
              <a:t>Un joueur peut dorénavant former une paire avec un autre joueur ayant jusqu’à 3 classements de différence par rapport à son propre classement dans la discipline concernée (exemple : un joueur 1 peut s’associer à un joueur 4) pour autant que :</a:t>
            </a:r>
          </a:p>
          <a:p>
            <a:pPr algn="l"/>
            <a:r>
              <a:rPr lang="fr-FR" b="0" i="0" dirty="0">
                <a:solidFill>
                  <a:srgbClr val="333333"/>
                </a:solidFill>
                <a:effectLst/>
                <a:latin typeface="Arimo"/>
              </a:rPr>
              <a:t>- Le tableau reprenne le classement du joueur le mieux classé de la paire</a:t>
            </a:r>
          </a:p>
          <a:p>
            <a:pPr algn="l"/>
            <a:r>
              <a:rPr lang="fr-FR" b="0" i="0" dirty="0">
                <a:solidFill>
                  <a:srgbClr val="333333"/>
                </a:solidFill>
                <a:effectLst/>
                <a:latin typeface="Arimo"/>
              </a:rPr>
              <a:t>ET</a:t>
            </a:r>
          </a:p>
          <a:p>
            <a:pPr algn="l"/>
            <a:r>
              <a:rPr lang="fr-FR" b="0" i="0" dirty="0">
                <a:solidFill>
                  <a:srgbClr val="333333"/>
                </a:solidFill>
                <a:effectLst/>
                <a:latin typeface="Arimo"/>
              </a:rPr>
              <a:t>- Qu’il n’y ait pas plus de 1 classement d’écart entre le classement le plus faible du tableau et le classement moyen de la paire.</a:t>
            </a:r>
          </a:p>
        </p:txBody>
      </p:sp>
      <p:sp>
        <p:nvSpPr>
          <p:cNvPr id="4" name="Espace réservé du numéro de diapositive 3"/>
          <p:cNvSpPr>
            <a:spLocks noGrp="1"/>
          </p:cNvSpPr>
          <p:nvPr>
            <p:ph type="sldNum" sz="quarter" idx="5"/>
          </p:nvPr>
        </p:nvSpPr>
        <p:spPr/>
        <p:txBody>
          <a:bodyPr/>
          <a:lstStyle/>
          <a:p>
            <a:pPr rtl="0"/>
            <a:fld id="{5A226AB8-ACBE-42E6-92F5-667EDDCD9652}" type="slidenum">
              <a:rPr lang="fr-FR" noProof="0" smtClean="0"/>
              <a:t>18</a:t>
            </a:fld>
            <a:endParaRPr lang="fr-FR" noProof="0" dirty="0"/>
          </a:p>
        </p:txBody>
      </p:sp>
    </p:spTree>
    <p:extLst>
      <p:ext uri="{BB962C8B-B14F-4D97-AF65-F5344CB8AC3E}">
        <p14:creationId xmlns:p14="http://schemas.microsoft.com/office/powerpoint/2010/main" val="22773161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a:buFont typeface="Arial" panose="020B0604020202020204" pitchFamily="34" charset="0"/>
              <a:buNone/>
            </a:pPr>
            <a:r>
              <a:rPr lang="fr-FR" b="0" i="0" dirty="0">
                <a:solidFill>
                  <a:srgbClr val="333333"/>
                </a:solidFill>
                <a:effectLst/>
                <a:latin typeface="Arimo"/>
              </a:rPr>
              <a:t>Un joueur peut dorénavant former une paire avec un autre joueur ayant jusqu’à 3 classements de différence par rapport à son propre classement dans la discipline concernée (exemple : un joueur 1 peut s’associer à un joueur 4) pour autant que :</a:t>
            </a:r>
          </a:p>
          <a:p>
            <a:pPr algn="l"/>
            <a:r>
              <a:rPr lang="fr-FR" b="0" i="0" dirty="0">
                <a:solidFill>
                  <a:srgbClr val="333333"/>
                </a:solidFill>
                <a:effectLst/>
                <a:latin typeface="Arimo"/>
              </a:rPr>
              <a:t>- Le tableau reprenne le classement du joueur le mieux classé de la paire</a:t>
            </a:r>
          </a:p>
          <a:p>
            <a:pPr algn="l"/>
            <a:r>
              <a:rPr lang="fr-FR" b="0" i="0" dirty="0">
                <a:solidFill>
                  <a:srgbClr val="333333"/>
                </a:solidFill>
                <a:effectLst/>
                <a:latin typeface="Arimo"/>
              </a:rPr>
              <a:t>ET</a:t>
            </a:r>
          </a:p>
          <a:p>
            <a:pPr algn="l"/>
            <a:r>
              <a:rPr lang="fr-FR" b="0" i="0" dirty="0">
                <a:solidFill>
                  <a:srgbClr val="333333"/>
                </a:solidFill>
                <a:effectLst/>
                <a:latin typeface="Arimo"/>
              </a:rPr>
              <a:t>- Qu’il n’y ait pas plus de 1 classement d’écart entre le classement le plus faible du tableau et le classement moyen de la paire.</a:t>
            </a:r>
          </a:p>
        </p:txBody>
      </p:sp>
      <p:sp>
        <p:nvSpPr>
          <p:cNvPr id="4" name="Espace réservé du numéro de diapositive 3"/>
          <p:cNvSpPr>
            <a:spLocks noGrp="1"/>
          </p:cNvSpPr>
          <p:nvPr>
            <p:ph type="sldNum" sz="quarter" idx="5"/>
          </p:nvPr>
        </p:nvSpPr>
        <p:spPr/>
        <p:txBody>
          <a:bodyPr/>
          <a:lstStyle/>
          <a:p>
            <a:pPr rtl="0"/>
            <a:fld id="{5A226AB8-ACBE-42E6-92F5-667EDDCD9652}" type="slidenum">
              <a:rPr lang="fr-FR" noProof="0" smtClean="0"/>
              <a:t>19</a:t>
            </a:fld>
            <a:endParaRPr lang="fr-FR" noProof="0" dirty="0"/>
          </a:p>
        </p:txBody>
      </p:sp>
    </p:spTree>
    <p:extLst>
      <p:ext uri="{BB962C8B-B14F-4D97-AF65-F5344CB8AC3E}">
        <p14:creationId xmlns:p14="http://schemas.microsoft.com/office/powerpoint/2010/main" val="32224523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indent="0">
              <a:buFontTx/>
              <a:buNone/>
            </a:pPr>
            <a:endParaRPr lang="fr-BE" dirty="0"/>
          </a:p>
        </p:txBody>
      </p:sp>
      <p:sp>
        <p:nvSpPr>
          <p:cNvPr id="4" name="Espace réservé du numéro de diapositive 3"/>
          <p:cNvSpPr>
            <a:spLocks noGrp="1"/>
          </p:cNvSpPr>
          <p:nvPr>
            <p:ph type="sldNum" sz="quarter" idx="5"/>
          </p:nvPr>
        </p:nvSpPr>
        <p:spPr/>
        <p:txBody>
          <a:bodyPr/>
          <a:lstStyle/>
          <a:p>
            <a:pPr rtl="0"/>
            <a:fld id="{5A226AB8-ACBE-42E6-92F5-667EDDCD9652}" type="slidenum">
              <a:rPr lang="fr-FR" noProof="0" smtClean="0"/>
              <a:t>20</a:t>
            </a:fld>
            <a:endParaRPr lang="fr-FR" noProof="0" dirty="0"/>
          </a:p>
        </p:txBody>
      </p:sp>
    </p:spTree>
    <p:extLst>
      <p:ext uri="{BB962C8B-B14F-4D97-AF65-F5344CB8AC3E}">
        <p14:creationId xmlns:p14="http://schemas.microsoft.com/office/powerpoint/2010/main" val="27946840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rtlCol="0"/>
          <a:lstStyle/>
          <a:p>
            <a:pPr rtl="0"/>
            <a:endParaRPr lang="fr-FR" dirty="0"/>
          </a:p>
        </p:txBody>
      </p:sp>
      <p:sp>
        <p:nvSpPr>
          <p:cNvPr id="4" name="Espace réservé du numéro de diapositive 3"/>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5A226AB8-ACBE-42E6-92F5-667EDDCD9652}"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84879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BE" sz="1200" dirty="0"/>
          </a:p>
        </p:txBody>
      </p:sp>
      <p:sp>
        <p:nvSpPr>
          <p:cNvPr id="4" name="Espace réservé du numéro de diapositive 3"/>
          <p:cNvSpPr>
            <a:spLocks noGrp="1"/>
          </p:cNvSpPr>
          <p:nvPr>
            <p:ph type="sldNum" sz="quarter" idx="5"/>
          </p:nvPr>
        </p:nvSpPr>
        <p:spPr/>
        <p:txBody>
          <a:bodyPr/>
          <a:lstStyle/>
          <a:p>
            <a:pPr rtl="0"/>
            <a:fld id="{5A226AB8-ACBE-42E6-92F5-667EDDCD9652}" type="slidenum">
              <a:rPr lang="fr-FR" noProof="0" smtClean="0"/>
              <a:t>4</a:t>
            </a:fld>
            <a:endParaRPr lang="fr-FR" noProof="0" dirty="0"/>
          </a:p>
        </p:txBody>
      </p:sp>
    </p:spTree>
    <p:extLst>
      <p:ext uri="{BB962C8B-B14F-4D97-AF65-F5344CB8AC3E}">
        <p14:creationId xmlns:p14="http://schemas.microsoft.com/office/powerpoint/2010/main" val="30188471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indent="0">
              <a:buFontTx/>
              <a:buNone/>
            </a:pPr>
            <a:endParaRPr lang="fr-BE"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226AB8-ACBE-42E6-92F5-667EDDCD9652}"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78811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indent="0">
              <a:buFontTx/>
              <a:buNone/>
            </a:pPr>
            <a:endParaRPr lang="fr-BE"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226AB8-ACBE-42E6-92F5-667EDDCD9652}"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31256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indent="0">
              <a:buFontTx/>
              <a:buNone/>
            </a:pPr>
            <a:endParaRPr lang="fr-BE"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226AB8-ACBE-42E6-92F5-667EDDCD9652}"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21101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indent="0">
              <a:buFontTx/>
              <a:buNone/>
            </a:pPr>
            <a:endParaRPr lang="fr-BE"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226AB8-ACBE-42E6-92F5-667EDDCD9652}"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26926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indent="0">
              <a:buFontTx/>
              <a:buNone/>
            </a:pPr>
            <a:endParaRPr lang="fr-BE"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226AB8-ACBE-42E6-92F5-667EDDCD9652}"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65808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indent="0">
              <a:buFontTx/>
              <a:buNone/>
            </a:pPr>
            <a:endParaRPr lang="fr-BE"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226AB8-ACBE-42E6-92F5-667EDDCD9652}"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07157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indent="0">
              <a:buFontTx/>
              <a:buNone/>
            </a:pPr>
            <a:endParaRPr lang="fr-BE"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226AB8-ACBE-42E6-92F5-667EDDCD9652}"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980487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indent="0">
              <a:buFontTx/>
              <a:buNone/>
            </a:pPr>
            <a:endParaRPr lang="fr-BE"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226AB8-ACBE-42E6-92F5-667EDDCD9652}"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630365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indent="0">
              <a:buFontTx/>
              <a:buNone/>
            </a:pPr>
            <a:endParaRPr lang="fr-BE"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226AB8-ACBE-42E6-92F5-667EDDCD9652}"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849686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indent="0">
              <a:buFontTx/>
              <a:buNone/>
            </a:pPr>
            <a:endParaRPr lang="fr-BE"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226AB8-ACBE-42E6-92F5-667EDDCD9652}"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87107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BE" sz="1200" dirty="0"/>
              <a:t>Seuils de sécurité =&gt; utiles pour connaître le nombre de terrains que vous pourrez utiliser</a:t>
            </a:r>
          </a:p>
        </p:txBody>
      </p:sp>
      <p:sp>
        <p:nvSpPr>
          <p:cNvPr id="4" name="Espace réservé du numéro de diapositive 3"/>
          <p:cNvSpPr>
            <a:spLocks noGrp="1"/>
          </p:cNvSpPr>
          <p:nvPr>
            <p:ph type="sldNum" sz="quarter" idx="5"/>
          </p:nvPr>
        </p:nvSpPr>
        <p:spPr/>
        <p:txBody>
          <a:bodyPr/>
          <a:lstStyle/>
          <a:p>
            <a:pPr rtl="0"/>
            <a:fld id="{5A226AB8-ACBE-42E6-92F5-667EDDCD9652}" type="slidenum">
              <a:rPr lang="fr-FR" noProof="0" smtClean="0"/>
              <a:t>5</a:t>
            </a:fld>
            <a:endParaRPr lang="fr-FR" noProof="0" dirty="0"/>
          </a:p>
        </p:txBody>
      </p:sp>
    </p:spTree>
    <p:extLst>
      <p:ext uri="{BB962C8B-B14F-4D97-AF65-F5344CB8AC3E}">
        <p14:creationId xmlns:p14="http://schemas.microsoft.com/office/powerpoint/2010/main" val="354569983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indent="0">
              <a:buFontTx/>
              <a:buNone/>
            </a:pPr>
            <a:endParaRPr lang="fr-BE"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226AB8-ACBE-42E6-92F5-667EDDCD9652}"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32337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rtlCol="0"/>
          <a:lstStyle/>
          <a:p>
            <a:pPr rtl="0"/>
            <a:endParaRPr lang="fr-FR" dirty="0"/>
          </a:p>
        </p:txBody>
      </p:sp>
      <p:sp>
        <p:nvSpPr>
          <p:cNvPr id="4" name="Espace réservé du numéro de diapositive 3"/>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5A226AB8-ACBE-42E6-92F5-667EDDCD9652}"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767810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indent="0">
              <a:buFontTx/>
              <a:buNone/>
            </a:pPr>
            <a:endParaRPr lang="fr-BE"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226AB8-ACBE-42E6-92F5-667EDDCD9652}"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515869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indent="0">
              <a:buFontTx/>
              <a:buNone/>
            </a:pPr>
            <a:endParaRPr lang="fr-BE"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226AB8-ACBE-42E6-92F5-667EDDCD9652}"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3984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indent="0">
              <a:buFontTx/>
              <a:buNone/>
            </a:pPr>
            <a:endParaRPr lang="fr-BE"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226AB8-ACBE-42E6-92F5-667EDDCD9652}"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308616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indent="0">
              <a:buFontTx/>
              <a:buNone/>
            </a:pPr>
            <a:endParaRPr lang="fr-BE"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226AB8-ACBE-42E6-92F5-667EDDCD9652}"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636347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indent="0">
              <a:buFontTx/>
              <a:buNone/>
            </a:pPr>
            <a:endParaRPr lang="fr-BE"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226AB8-ACBE-42E6-92F5-667EDDCD9652}"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504910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indent="0">
              <a:buFontTx/>
              <a:buNone/>
            </a:pPr>
            <a:endParaRPr lang="fr-BE"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226AB8-ACBE-42E6-92F5-667EDDCD9652}"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428165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indent="0">
              <a:buFontTx/>
              <a:buNone/>
            </a:pPr>
            <a:endParaRPr lang="fr-BE"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226AB8-ACBE-42E6-92F5-667EDDCD9652}"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845471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indent="0">
              <a:buFontTx/>
              <a:buNone/>
            </a:pPr>
            <a:endParaRPr lang="fr-BE" dirty="0"/>
          </a:p>
        </p:txBody>
      </p:sp>
      <p:sp>
        <p:nvSpPr>
          <p:cNvPr id="4" name="Espace réservé du numéro de diapositive 3"/>
          <p:cNvSpPr>
            <a:spLocks noGrp="1"/>
          </p:cNvSpPr>
          <p:nvPr>
            <p:ph type="sldNum" sz="quarter" idx="5"/>
          </p:nvPr>
        </p:nvSpPr>
        <p:spPr/>
        <p:txBody>
          <a:bodyPr/>
          <a:lstStyle/>
          <a:p>
            <a:pPr rtl="0"/>
            <a:fld id="{5A226AB8-ACBE-42E6-92F5-667EDDCD9652}" type="slidenum">
              <a:rPr lang="fr-FR" noProof="0" smtClean="0"/>
              <a:t>42</a:t>
            </a:fld>
            <a:endParaRPr lang="fr-FR" noProof="0" dirty="0"/>
          </a:p>
        </p:txBody>
      </p:sp>
    </p:spTree>
    <p:extLst>
      <p:ext uri="{BB962C8B-B14F-4D97-AF65-F5344CB8AC3E}">
        <p14:creationId xmlns:p14="http://schemas.microsoft.com/office/powerpoint/2010/main" val="21767642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indent="-171450">
              <a:buFontTx/>
              <a:buChar char="-"/>
            </a:pPr>
            <a:r>
              <a:rPr lang="fr-BE" dirty="0">
                <a:highlight>
                  <a:srgbClr val="FFFF00"/>
                </a:highlight>
              </a:rPr>
              <a:t>Semaine 37 : tournoi Seniors BWF =&gt; Yonex Belgian International</a:t>
            </a:r>
          </a:p>
          <a:p>
            <a:pPr marL="171450" indent="-171450">
              <a:buFontTx/>
              <a:buChar char="-"/>
            </a:pPr>
            <a:r>
              <a:rPr lang="fr-BE" dirty="0">
                <a:highlight>
                  <a:srgbClr val="FFFF00"/>
                </a:highlight>
              </a:rPr>
              <a:t>Semaine 5 : Championnats de Belgique Elites</a:t>
            </a:r>
          </a:p>
          <a:p>
            <a:pPr marL="171450" indent="-171450">
              <a:buFontTx/>
              <a:buChar char="-"/>
            </a:pPr>
            <a:r>
              <a:rPr lang="fr-BE" dirty="0">
                <a:highlight>
                  <a:srgbClr val="FFFF00"/>
                </a:highlight>
              </a:rPr>
              <a:t>Semaine 44 : Championnats LFBB Elites</a:t>
            </a:r>
          </a:p>
          <a:p>
            <a:pPr marL="171450" indent="-171450">
              <a:buFontTx/>
              <a:buChar char="-"/>
            </a:pPr>
            <a:endParaRPr lang="fr-BE" dirty="0">
              <a:highlight>
                <a:srgbClr val="FFFF00"/>
              </a:highlight>
            </a:endParaRPr>
          </a:p>
          <a:p>
            <a:pPr marL="0" indent="0">
              <a:buFontTx/>
              <a:buNone/>
            </a:pPr>
            <a:r>
              <a:rPr lang="fr-BE" dirty="0">
                <a:highlight>
                  <a:srgbClr val="FFFF00"/>
                </a:highlight>
              </a:rPr>
              <a:t>=&gt; Calendrier ISO avec semaines disponibles</a:t>
            </a:r>
          </a:p>
        </p:txBody>
      </p:sp>
      <p:sp>
        <p:nvSpPr>
          <p:cNvPr id="4" name="Espace réservé du numéro de diapositive 3"/>
          <p:cNvSpPr>
            <a:spLocks noGrp="1"/>
          </p:cNvSpPr>
          <p:nvPr>
            <p:ph type="sldNum" sz="quarter" idx="5"/>
          </p:nvPr>
        </p:nvSpPr>
        <p:spPr/>
        <p:txBody>
          <a:bodyPr/>
          <a:lstStyle/>
          <a:p>
            <a:pPr rtl="0"/>
            <a:fld id="{5A226AB8-ACBE-42E6-92F5-667EDDCD9652}" type="slidenum">
              <a:rPr lang="fr-FR" noProof="0" smtClean="0"/>
              <a:t>6</a:t>
            </a:fld>
            <a:endParaRPr lang="fr-FR" noProof="0" dirty="0"/>
          </a:p>
        </p:txBody>
      </p:sp>
    </p:spTree>
    <p:extLst>
      <p:ext uri="{BB962C8B-B14F-4D97-AF65-F5344CB8AC3E}">
        <p14:creationId xmlns:p14="http://schemas.microsoft.com/office/powerpoint/2010/main" val="122489470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indent="0">
              <a:buFontTx/>
              <a:buNone/>
            </a:pPr>
            <a:endParaRPr lang="fr-BE" dirty="0"/>
          </a:p>
        </p:txBody>
      </p:sp>
      <p:sp>
        <p:nvSpPr>
          <p:cNvPr id="4" name="Espace réservé du numéro de diapositive 3"/>
          <p:cNvSpPr>
            <a:spLocks noGrp="1"/>
          </p:cNvSpPr>
          <p:nvPr>
            <p:ph type="sldNum" sz="quarter" idx="5"/>
          </p:nvPr>
        </p:nvSpPr>
        <p:spPr/>
        <p:txBody>
          <a:bodyPr/>
          <a:lstStyle/>
          <a:p>
            <a:pPr rtl="0"/>
            <a:fld id="{5A226AB8-ACBE-42E6-92F5-667EDDCD9652}" type="slidenum">
              <a:rPr lang="fr-FR" noProof="0" smtClean="0"/>
              <a:t>43</a:t>
            </a:fld>
            <a:endParaRPr lang="fr-FR" noProof="0" dirty="0"/>
          </a:p>
        </p:txBody>
      </p:sp>
    </p:spTree>
    <p:extLst>
      <p:ext uri="{BB962C8B-B14F-4D97-AF65-F5344CB8AC3E}">
        <p14:creationId xmlns:p14="http://schemas.microsoft.com/office/powerpoint/2010/main" val="257849146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rtlCol="0"/>
          <a:lstStyle/>
          <a:p>
            <a:pPr rtl="0"/>
            <a:endParaRPr lang="fr-FR" dirty="0"/>
          </a:p>
        </p:txBody>
      </p:sp>
      <p:sp>
        <p:nvSpPr>
          <p:cNvPr id="4" name="Espace réservé du numéro de diapositive 3"/>
          <p:cNvSpPr>
            <a:spLocks noGrp="1"/>
          </p:cNvSpPr>
          <p:nvPr>
            <p:ph type="sldNum" sz="quarter" idx="5"/>
          </p:nvPr>
        </p:nvSpPr>
        <p:spPr/>
        <p:txBody>
          <a:bodyPr rtlCol="0"/>
          <a:lstStyle/>
          <a:p>
            <a:pPr rtl="0"/>
            <a:fld id="{5A226AB8-ACBE-42E6-92F5-667EDDCD9652}" type="slidenum">
              <a:rPr lang="fr-FR" smtClean="0"/>
              <a:t>44</a:t>
            </a:fld>
            <a:endParaRPr lang="fr-FR" dirty="0"/>
          </a:p>
        </p:txBody>
      </p:sp>
    </p:spTree>
    <p:extLst>
      <p:ext uri="{BB962C8B-B14F-4D97-AF65-F5344CB8AC3E}">
        <p14:creationId xmlns:p14="http://schemas.microsoft.com/office/powerpoint/2010/main" val="19186399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BE" sz="1200" dirty="0"/>
          </a:p>
        </p:txBody>
      </p:sp>
      <p:sp>
        <p:nvSpPr>
          <p:cNvPr id="4" name="Espace réservé du numéro de diapositive 3"/>
          <p:cNvSpPr>
            <a:spLocks noGrp="1"/>
          </p:cNvSpPr>
          <p:nvPr>
            <p:ph type="sldNum" sz="quarter" idx="5"/>
          </p:nvPr>
        </p:nvSpPr>
        <p:spPr/>
        <p:txBody>
          <a:bodyPr/>
          <a:lstStyle/>
          <a:p>
            <a:pPr rtl="0"/>
            <a:fld id="{5A226AB8-ACBE-42E6-92F5-667EDDCD9652}" type="slidenum">
              <a:rPr lang="fr-FR" noProof="0" smtClean="0"/>
              <a:t>7</a:t>
            </a:fld>
            <a:endParaRPr lang="fr-FR" noProof="0" dirty="0"/>
          </a:p>
        </p:txBody>
      </p:sp>
    </p:spTree>
    <p:extLst>
      <p:ext uri="{BB962C8B-B14F-4D97-AF65-F5344CB8AC3E}">
        <p14:creationId xmlns:p14="http://schemas.microsoft.com/office/powerpoint/2010/main" val="40160592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indent="0">
              <a:buFontTx/>
              <a:buNone/>
            </a:pPr>
            <a:endParaRPr lang="fr-BE" dirty="0"/>
          </a:p>
        </p:txBody>
      </p:sp>
      <p:sp>
        <p:nvSpPr>
          <p:cNvPr id="4" name="Espace réservé du numéro de diapositive 3"/>
          <p:cNvSpPr>
            <a:spLocks noGrp="1"/>
          </p:cNvSpPr>
          <p:nvPr>
            <p:ph type="sldNum" sz="quarter" idx="5"/>
          </p:nvPr>
        </p:nvSpPr>
        <p:spPr/>
        <p:txBody>
          <a:bodyPr/>
          <a:lstStyle/>
          <a:p>
            <a:pPr rtl="0"/>
            <a:fld id="{5A226AB8-ACBE-42E6-92F5-667EDDCD9652}" type="slidenum">
              <a:rPr lang="fr-FR" noProof="0" smtClean="0"/>
              <a:t>8</a:t>
            </a:fld>
            <a:endParaRPr lang="fr-FR" noProof="0" dirty="0"/>
          </a:p>
        </p:txBody>
      </p:sp>
    </p:spTree>
    <p:extLst>
      <p:ext uri="{BB962C8B-B14F-4D97-AF65-F5344CB8AC3E}">
        <p14:creationId xmlns:p14="http://schemas.microsoft.com/office/powerpoint/2010/main" val="33153725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indent="0">
              <a:buFontTx/>
              <a:buNone/>
            </a:pPr>
            <a:endParaRPr lang="fr-BE" dirty="0"/>
          </a:p>
        </p:txBody>
      </p:sp>
      <p:sp>
        <p:nvSpPr>
          <p:cNvPr id="4" name="Espace réservé du numéro de diapositive 3"/>
          <p:cNvSpPr>
            <a:spLocks noGrp="1"/>
          </p:cNvSpPr>
          <p:nvPr>
            <p:ph type="sldNum" sz="quarter" idx="5"/>
          </p:nvPr>
        </p:nvSpPr>
        <p:spPr/>
        <p:txBody>
          <a:bodyPr/>
          <a:lstStyle/>
          <a:p>
            <a:pPr rtl="0"/>
            <a:fld id="{5A226AB8-ACBE-42E6-92F5-667EDDCD9652}" type="slidenum">
              <a:rPr lang="fr-FR" noProof="0" smtClean="0"/>
              <a:t>9</a:t>
            </a:fld>
            <a:endParaRPr lang="fr-FR" noProof="0" dirty="0"/>
          </a:p>
        </p:txBody>
      </p:sp>
    </p:spTree>
    <p:extLst>
      <p:ext uri="{BB962C8B-B14F-4D97-AF65-F5344CB8AC3E}">
        <p14:creationId xmlns:p14="http://schemas.microsoft.com/office/powerpoint/2010/main" val="34287198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indent="0">
              <a:buFontTx/>
              <a:buNone/>
            </a:pPr>
            <a:endParaRPr lang="fr-BE" dirty="0"/>
          </a:p>
        </p:txBody>
      </p:sp>
      <p:sp>
        <p:nvSpPr>
          <p:cNvPr id="4" name="Espace réservé du numéro de diapositive 3"/>
          <p:cNvSpPr>
            <a:spLocks noGrp="1"/>
          </p:cNvSpPr>
          <p:nvPr>
            <p:ph type="sldNum" sz="quarter" idx="5"/>
          </p:nvPr>
        </p:nvSpPr>
        <p:spPr/>
        <p:txBody>
          <a:bodyPr/>
          <a:lstStyle/>
          <a:p>
            <a:pPr rtl="0"/>
            <a:fld id="{5A226AB8-ACBE-42E6-92F5-667EDDCD9652}" type="slidenum">
              <a:rPr lang="fr-FR" noProof="0" smtClean="0"/>
              <a:t>10</a:t>
            </a:fld>
            <a:endParaRPr lang="fr-FR" noProof="0" dirty="0"/>
          </a:p>
        </p:txBody>
      </p:sp>
    </p:spTree>
    <p:extLst>
      <p:ext uri="{BB962C8B-B14F-4D97-AF65-F5344CB8AC3E}">
        <p14:creationId xmlns:p14="http://schemas.microsoft.com/office/powerpoint/2010/main" val="28938846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457200" lvl="1" indent="0">
              <a:spcBef>
                <a:spcPts val="1200"/>
              </a:spcBef>
              <a:spcAft>
                <a:spcPts val="1200"/>
              </a:spcAft>
              <a:buNone/>
            </a:pPr>
            <a:endParaRPr lang="fr-BE" sz="1800" dirty="0">
              <a:solidFill>
                <a:srgbClr val="0F2D40"/>
              </a:solidFill>
              <a:latin typeface="Montserrat" panose="00000500000000000000" pitchFamily="2" charset="0"/>
            </a:endParaRPr>
          </a:p>
        </p:txBody>
      </p:sp>
      <p:sp>
        <p:nvSpPr>
          <p:cNvPr id="4" name="Espace réservé du numéro de diapositive 3"/>
          <p:cNvSpPr>
            <a:spLocks noGrp="1"/>
          </p:cNvSpPr>
          <p:nvPr>
            <p:ph type="sldNum" sz="quarter" idx="5"/>
          </p:nvPr>
        </p:nvSpPr>
        <p:spPr/>
        <p:txBody>
          <a:bodyPr/>
          <a:lstStyle/>
          <a:p>
            <a:pPr rtl="0"/>
            <a:fld id="{5A226AB8-ACBE-42E6-92F5-667EDDCD9652}" type="slidenum">
              <a:rPr lang="fr-FR" noProof="0" smtClean="0"/>
              <a:t>11</a:t>
            </a:fld>
            <a:endParaRPr lang="fr-FR" noProof="0" dirty="0"/>
          </a:p>
        </p:txBody>
      </p:sp>
    </p:spTree>
    <p:extLst>
      <p:ext uri="{BB962C8B-B14F-4D97-AF65-F5344CB8AC3E}">
        <p14:creationId xmlns:p14="http://schemas.microsoft.com/office/powerpoint/2010/main" val="5549665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3EBD421-E477-405A-91D4-9468DE9BE45B}"/>
              </a:ext>
            </a:extLst>
          </p:cNvPr>
          <p:cNvSpPr>
            <a:spLocks noGrp="1"/>
          </p:cNvSpPr>
          <p:nvPr>
            <p:ph type="ctrTitle"/>
          </p:nvPr>
        </p:nvSpPr>
        <p:spPr>
          <a:xfrm>
            <a:off x="1524000" y="1122363"/>
            <a:ext cx="9144000" cy="2387600"/>
          </a:xfrm>
        </p:spPr>
        <p:txBody>
          <a:bodyPr rtlCol="0" anchor="b"/>
          <a:lstStyle>
            <a:lvl1pPr algn="ctr">
              <a:defRPr sz="6000"/>
            </a:lvl1pPr>
          </a:lstStyle>
          <a:p>
            <a:pPr rtl="0"/>
            <a:r>
              <a:rPr lang="fr-FR" noProof="0"/>
              <a:t>Modifiez le style du titre</a:t>
            </a:r>
          </a:p>
        </p:txBody>
      </p:sp>
      <p:sp>
        <p:nvSpPr>
          <p:cNvPr id="3" name="Sous-titre 2">
            <a:extLst>
              <a:ext uri="{FF2B5EF4-FFF2-40B4-BE49-F238E27FC236}">
                <a16:creationId xmlns:a16="http://schemas.microsoft.com/office/drawing/2014/main" id="{AB024F0D-0F00-4C64-975C-BD7D4FE0E36A}"/>
              </a:ext>
            </a:extLst>
          </p:cNvPr>
          <p:cNvSpPr>
            <a:spLocks noGrp="1"/>
          </p:cNvSpPr>
          <p:nvPr>
            <p:ph type="subTitle" idx="1"/>
          </p:nvPr>
        </p:nvSpPr>
        <p:spPr>
          <a:xfrm>
            <a:off x="1524000" y="3602038"/>
            <a:ext cx="9144000" cy="1655762"/>
          </a:xfrm>
        </p:spPr>
        <p:txBody>
          <a:bodyPr rtlCol="0"/>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fr-FR" noProof="0"/>
              <a:t>Modifiez le style des sous-titres du masque</a:t>
            </a:r>
          </a:p>
        </p:txBody>
      </p:sp>
      <p:sp>
        <p:nvSpPr>
          <p:cNvPr id="4" name="Espace réservé de la date 3">
            <a:extLst>
              <a:ext uri="{FF2B5EF4-FFF2-40B4-BE49-F238E27FC236}">
                <a16:creationId xmlns:a16="http://schemas.microsoft.com/office/drawing/2014/main" id="{E67D0E03-CFD6-4610-88AC-17F03CE8E193}"/>
              </a:ext>
            </a:extLst>
          </p:cNvPr>
          <p:cNvSpPr>
            <a:spLocks noGrp="1"/>
          </p:cNvSpPr>
          <p:nvPr>
            <p:ph type="dt" sz="half" idx="10"/>
          </p:nvPr>
        </p:nvSpPr>
        <p:spPr/>
        <p:txBody>
          <a:bodyPr rtlCol="0"/>
          <a:lstStyle/>
          <a:p>
            <a:pPr rtl="0"/>
            <a:fld id="{B9EA6C26-9C57-4903-AE77-E191504283DF}" type="datetime1">
              <a:rPr lang="fr-FR" noProof="0" smtClean="0"/>
              <a:t>14/06/2022</a:t>
            </a:fld>
            <a:endParaRPr lang="fr-FR" noProof="0" dirty="0"/>
          </a:p>
        </p:txBody>
      </p:sp>
      <p:sp>
        <p:nvSpPr>
          <p:cNvPr id="5" name="Espace réservé du pied de page 4">
            <a:extLst>
              <a:ext uri="{FF2B5EF4-FFF2-40B4-BE49-F238E27FC236}">
                <a16:creationId xmlns:a16="http://schemas.microsoft.com/office/drawing/2014/main" id="{1144536D-CBA9-4A34-85D3-481BD129E4E2}"/>
              </a:ext>
            </a:extLst>
          </p:cNvPr>
          <p:cNvSpPr>
            <a:spLocks noGrp="1"/>
          </p:cNvSpPr>
          <p:nvPr>
            <p:ph type="ftr" sz="quarter" idx="11"/>
          </p:nvPr>
        </p:nvSpPr>
        <p:spPr/>
        <p:txBody>
          <a:bodyPr rtlCol="0"/>
          <a:lstStyle/>
          <a:p>
            <a:pPr rtl="0"/>
            <a:endParaRPr lang="fr-FR" noProof="0" dirty="0"/>
          </a:p>
        </p:txBody>
      </p:sp>
      <p:sp>
        <p:nvSpPr>
          <p:cNvPr id="6" name="Espace réservé du numéro de diapositive 5">
            <a:extLst>
              <a:ext uri="{FF2B5EF4-FFF2-40B4-BE49-F238E27FC236}">
                <a16:creationId xmlns:a16="http://schemas.microsoft.com/office/drawing/2014/main" id="{98C1F8E3-036A-45B8-BF1F-BEF0C559E215}"/>
              </a:ext>
            </a:extLst>
          </p:cNvPr>
          <p:cNvSpPr>
            <a:spLocks noGrp="1"/>
          </p:cNvSpPr>
          <p:nvPr>
            <p:ph type="sldNum" sz="quarter" idx="12"/>
          </p:nvPr>
        </p:nvSpPr>
        <p:spPr/>
        <p:txBody>
          <a:bodyPr rtlCol="0"/>
          <a:lstStyle/>
          <a:p>
            <a:pPr rtl="0"/>
            <a:fld id="{5A4A7955-6230-48B4-BD8B-A7C460F75945}" type="slidenum">
              <a:rPr lang="fr-FR" noProof="0" smtClean="0"/>
              <a:t>‹N°›</a:t>
            </a:fld>
            <a:endParaRPr lang="fr-FR" noProof="0" dirty="0"/>
          </a:p>
        </p:txBody>
      </p:sp>
    </p:spTree>
    <p:extLst>
      <p:ext uri="{BB962C8B-B14F-4D97-AF65-F5344CB8AC3E}">
        <p14:creationId xmlns:p14="http://schemas.microsoft.com/office/powerpoint/2010/main" val="24377444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306B1F3-61FB-4FDC-814D-EEC1C1FC370B}"/>
              </a:ext>
            </a:extLst>
          </p:cNvPr>
          <p:cNvSpPr>
            <a:spLocks noGrp="1"/>
          </p:cNvSpPr>
          <p:nvPr>
            <p:ph type="title"/>
          </p:nvPr>
        </p:nvSpPr>
        <p:spPr/>
        <p:txBody>
          <a:bodyPr rtlCol="0"/>
          <a:lstStyle/>
          <a:p>
            <a:pPr rtl="0"/>
            <a:r>
              <a:rPr lang="fr-FR" noProof="0"/>
              <a:t>Modifiez le style du titre</a:t>
            </a:r>
          </a:p>
        </p:txBody>
      </p:sp>
      <p:sp>
        <p:nvSpPr>
          <p:cNvPr id="3" name="Espace réservé du texte vertical 2">
            <a:extLst>
              <a:ext uri="{FF2B5EF4-FFF2-40B4-BE49-F238E27FC236}">
                <a16:creationId xmlns:a16="http://schemas.microsoft.com/office/drawing/2014/main" id="{D52403B0-8D7F-4489-AB72-C346C8870138}"/>
              </a:ext>
            </a:extLst>
          </p:cNvPr>
          <p:cNvSpPr>
            <a:spLocks noGrp="1"/>
          </p:cNvSpPr>
          <p:nvPr>
            <p:ph type="body" orient="vert" idx="1" hasCustomPrompt="1"/>
          </p:nvPr>
        </p:nvSpPr>
        <p:spPr/>
        <p:txBody>
          <a:bodyPr vert="eaVert" rtlCol="0"/>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4" name="Espace réservé de la date 3">
            <a:extLst>
              <a:ext uri="{FF2B5EF4-FFF2-40B4-BE49-F238E27FC236}">
                <a16:creationId xmlns:a16="http://schemas.microsoft.com/office/drawing/2014/main" id="{D1FC9304-E5BD-4F3E-ADB0-974FEBCDEAA7}"/>
              </a:ext>
            </a:extLst>
          </p:cNvPr>
          <p:cNvSpPr>
            <a:spLocks noGrp="1"/>
          </p:cNvSpPr>
          <p:nvPr>
            <p:ph type="dt" sz="half" idx="10"/>
          </p:nvPr>
        </p:nvSpPr>
        <p:spPr/>
        <p:txBody>
          <a:bodyPr rtlCol="0"/>
          <a:lstStyle/>
          <a:p>
            <a:pPr rtl="0"/>
            <a:fld id="{F80B6182-9DAD-43E7-A402-4D56D11CEDF5}" type="datetime1">
              <a:rPr lang="fr-FR" noProof="0" smtClean="0"/>
              <a:t>14/06/2022</a:t>
            </a:fld>
            <a:endParaRPr lang="fr-FR" noProof="0" dirty="0"/>
          </a:p>
        </p:txBody>
      </p:sp>
      <p:sp>
        <p:nvSpPr>
          <p:cNvPr id="5" name="Espace réservé du pied de page 4">
            <a:extLst>
              <a:ext uri="{FF2B5EF4-FFF2-40B4-BE49-F238E27FC236}">
                <a16:creationId xmlns:a16="http://schemas.microsoft.com/office/drawing/2014/main" id="{C338AD29-D9CD-42D8-9604-C47996EE99A8}"/>
              </a:ext>
            </a:extLst>
          </p:cNvPr>
          <p:cNvSpPr>
            <a:spLocks noGrp="1"/>
          </p:cNvSpPr>
          <p:nvPr>
            <p:ph type="ftr" sz="quarter" idx="11"/>
          </p:nvPr>
        </p:nvSpPr>
        <p:spPr/>
        <p:txBody>
          <a:bodyPr rtlCol="0"/>
          <a:lstStyle/>
          <a:p>
            <a:pPr rtl="0"/>
            <a:endParaRPr lang="fr-FR" noProof="0" dirty="0"/>
          </a:p>
        </p:txBody>
      </p:sp>
      <p:sp>
        <p:nvSpPr>
          <p:cNvPr id="6" name="Espace réservé du numéro de diapositive 5">
            <a:extLst>
              <a:ext uri="{FF2B5EF4-FFF2-40B4-BE49-F238E27FC236}">
                <a16:creationId xmlns:a16="http://schemas.microsoft.com/office/drawing/2014/main" id="{2452C394-EF43-405B-9653-70AAB9098DE0}"/>
              </a:ext>
            </a:extLst>
          </p:cNvPr>
          <p:cNvSpPr>
            <a:spLocks noGrp="1"/>
          </p:cNvSpPr>
          <p:nvPr>
            <p:ph type="sldNum" sz="quarter" idx="12"/>
          </p:nvPr>
        </p:nvSpPr>
        <p:spPr/>
        <p:txBody>
          <a:bodyPr rtlCol="0"/>
          <a:lstStyle/>
          <a:p>
            <a:pPr rtl="0"/>
            <a:fld id="{5A4A7955-6230-48B4-BD8B-A7C460F75945}" type="slidenum">
              <a:rPr lang="fr-FR" noProof="0" smtClean="0"/>
              <a:t>‹N°›</a:t>
            </a:fld>
            <a:endParaRPr lang="fr-FR" noProof="0" dirty="0"/>
          </a:p>
        </p:txBody>
      </p:sp>
    </p:spTree>
    <p:extLst>
      <p:ext uri="{BB962C8B-B14F-4D97-AF65-F5344CB8AC3E}">
        <p14:creationId xmlns:p14="http://schemas.microsoft.com/office/powerpoint/2010/main" val="16294523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19D1E61D-2F00-41ED-8D92-7CAEB9A5A511}"/>
              </a:ext>
            </a:extLst>
          </p:cNvPr>
          <p:cNvSpPr>
            <a:spLocks noGrp="1"/>
          </p:cNvSpPr>
          <p:nvPr>
            <p:ph type="title" orient="vert"/>
          </p:nvPr>
        </p:nvSpPr>
        <p:spPr>
          <a:xfrm>
            <a:off x="8724900" y="365125"/>
            <a:ext cx="2628900" cy="5811838"/>
          </a:xfrm>
        </p:spPr>
        <p:txBody>
          <a:bodyPr vert="eaVert" rtlCol="0"/>
          <a:lstStyle/>
          <a:p>
            <a:pPr rtl="0"/>
            <a:r>
              <a:rPr lang="fr-FR" noProof="0"/>
              <a:t>Modifiez le style du titre</a:t>
            </a:r>
          </a:p>
        </p:txBody>
      </p:sp>
      <p:sp>
        <p:nvSpPr>
          <p:cNvPr id="3" name="Espace réservé du texte vertical 2">
            <a:extLst>
              <a:ext uri="{FF2B5EF4-FFF2-40B4-BE49-F238E27FC236}">
                <a16:creationId xmlns:a16="http://schemas.microsoft.com/office/drawing/2014/main" id="{54647491-5142-48CA-9664-F5082D450F38}"/>
              </a:ext>
            </a:extLst>
          </p:cNvPr>
          <p:cNvSpPr>
            <a:spLocks noGrp="1"/>
          </p:cNvSpPr>
          <p:nvPr>
            <p:ph type="body" orient="vert" idx="1" hasCustomPrompt="1"/>
          </p:nvPr>
        </p:nvSpPr>
        <p:spPr>
          <a:xfrm>
            <a:off x="838200" y="365125"/>
            <a:ext cx="7734300" cy="5811838"/>
          </a:xfrm>
        </p:spPr>
        <p:txBody>
          <a:bodyPr vert="eaVert" rtlCol="0"/>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4" name="Espace réservé de la date 3">
            <a:extLst>
              <a:ext uri="{FF2B5EF4-FFF2-40B4-BE49-F238E27FC236}">
                <a16:creationId xmlns:a16="http://schemas.microsoft.com/office/drawing/2014/main" id="{D594576D-BE01-4BB5-A9F4-7DE4814E6820}"/>
              </a:ext>
            </a:extLst>
          </p:cNvPr>
          <p:cNvSpPr>
            <a:spLocks noGrp="1"/>
          </p:cNvSpPr>
          <p:nvPr>
            <p:ph type="dt" sz="half" idx="10"/>
          </p:nvPr>
        </p:nvSpPr>
        <p:spPr/>
        <p:txBody>
          <a:bodyPr rtlCol="0"/>
          <a:lstStyle/>
          <a:p>
            <a:pPr rtl="0"/>
            <a:fld id="{28300B0B-2631-4D7B-AD03-0F59FD901AE4}" type="datetime1">
              <a:rPr lang="fr-FR" noProof="0" smtClean="0"/>
              <a:t>14/06/2022</a:t>
            </a:fld>
            <a:endParaRPr lang="fr-FR" noProof="0" dirty="0"/>
          </a:p>
        </p:txBody>
      </p:sp>
      <p:sp>
        <p:nvSpPr>
          <p:cNvPr id="5" name="Espace réservé du pied de page 4">
            <a:extLst>
              <a:ext uri="{FF2B5EF4-FFF2-40B4-BE49-F238E27FC236}">
                <a16:creationId xmlns:a16="http://schemas.microsoft.com/office/drawing/2014/main" id="{5C10CA14-AD61-4101-9143-F7884378CAD7}"/>
              </a:ext>
            </a:extLst>
          </p:cNvPr>
          <p:cNvSpPr>
            <a:spLocks noGrp="1"/>
          </p:cNvSpPr>
          <p:nvPr>
            <p:ph type="ftr" sz="quarter" idx="11"/>
          </p:nvPr>
        </p:nvSpPr>
        <p:spPr/>
        <p:txBody>
          <a:bodyPr rtlCol="0"/>
          <a:lstStyle/>
          <a:p>
            <a:pPr rtl="0"/>
            <a:endParaRPr lang="fr-FR" noProof="0" dirty="0"/>
          </a:p>
        </p:txBody>
      </p:sp>
      <p:sp>
        <p:nvSpPr>
          <p:cNvPr id="6" name="Espace réservé du numéro de diapositive 5">
            <a:extLst>
              <a:ext uri="{FF2B5EF4-FFF2-40B4-BE49-F238E27FC236}">
                <a16:creationId xmlns:a16="http://schemas.microsoft.com/office/drawing/2014/main" id="{5E98B885-CFEA-4882-BBEA-C5F142089598}"/>
              </a:ext>
            </a:extLst>
          </p:cNvPr>
          <p:cNvSpPr>
            <a:spLocks noGrp="1"/>
          </p:cNvSpPr>
          <p:nvPr>
            <p:ph type="sldNum" sz="quarter" idx="12"/>
          </p:nvPr>
        </p:nvSpPr>
        <p:spPr/>
        <p:txBody>
          <a:bodyPr rtlCol="0"/>
          <a:lstStyle/>
          <a:p>
            <a:pPr rtl="0"/>
            <a:fld id="{5A4A7955-6230-48B4-BD8B-A7C460F75945}" type="slidenum">
              <a:rPr lang="fr-FR" noProof="0" smtClean="0"/>
              <a:t>‹N°›</a:t>
            </a:fld>
            <a:endParaRPr lang="fr-FR" noProof="0" dirty="0"/>
          </a:p>
        </p:txBody>
      </p:sp>
    </p:spTree>
    <p:extLst>
      <p:ext uri="{BB962C8B-B14F-4D97-AF65-F5344CB8AC3E}">
        <p14:creationId xmlns:p14="http://schemas.microsoft.com/office/powerpoint/2010/main" val="29516646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98C47AB-DC6F-40F0-B4FB-9C0850EE0A7C}"/>
              </a:ext>
            </a:extLst>
          </p:cNvPr>
          <p:cNvSpPr>
            <a:spLocks noGrp="1"/>
          </p:cNvSpPr>
          <p:nvPr>
            <p:ph type="title"/>
          </p:nvPr>
        </p:nvSpPr>
        <p:spPr/>
        <p:txBody>
          <a:bodyPr rtlCol="0"/>
          <a:lstStyle/>
          <a:p>
            <a:pPr rtl="0"/>
            <a:r>
              <a:rPr lang="fr-FR" noProof="0"/>
              <a:t>Modifiez le style du titre</a:t>
            </a:r>
          </a:p>
        </p:txBody>
      </p:sp>
      <p:sp>
        <p:nvSpPr>
          <p:cNvPr id="3" name="Espace réservé du contenu 2">
            <a:extLst>
              <a:ext uri="{FF2B5EF4-FFF2-40B4-BE49-F238E27FC236}">
                <a16:creationId xmlns:a16="http://schemas.microsoft.com/office/drawing/2014/main" id="{AB0939C5-683A-4FDC-A8CF-5F35848AD687}"/>
              </a:ext>
            </a:extLst>
          </p:cNvPr>
          <p:cNvSpPr>
            <a:spLocks noGrp="1"/>
          </p:cNvSpPr>
          <p:nvPr>
            <p:ph idx="1" hasCustomPrompt="1"/>
          </p:nvPr>
        </p:nvSpPr>
        <p:spPr/>
        <p:txBody>
          <a:bodyPr rtlCol="0"/>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4" name="Espace réservé de la date 3">
            <a:extLst>
              <a:ext uri="{FF2B5EF4-FFF2-40B4-BE49-F238E27FC236}">
                <a16:creationId xmlns:a16="http://schemas.microsoft.com/office/drawing/2014/main" id="{8E1FB5F0-A7AB-4ACB-91A6-4B836F174335}"/>
              </a:ext>
            </a:extLst>
          </p:cNvPr>
          <p:cNvSpPr>
            <a:spLocks noGrp="1"/>
          </p:cNvSpPr>
          <p:nvPr>
            <p:ph type="dt" sz="half" idx="10"/>
          </p:nvPr>
        </p:nvSpPr>
        <p:spPr/>
        <p:txBody>
          <a:bodyPr rtlCol="0"/>
          <a:lstStyle/>
          <a:p>
            <a:pPr rtl="0"/>
            <a:fld id="{DB113045-75BA-49FC-B8DA-667A815F6AD8}" type="datetime1">
              <a:rPr lang="fr-FR" noProof="0" smtClean="0"/>
              <a:t>14/06/2022</a:t>
            </a:fld>
            <a:endParaRPr lang="fr-FR" noProof="0" dirty="0"/>
          </a:p>
        </p:txBody>
      </p:sp>
      <p:sp>
        <p:nvSpPr>
          <p:cNvPr id="5" name="Espace réservé du pied de page 4">
            <a:extLst>
              <a:ext uri="{FF2B5EF4-FFF2-40B4-BE49-F238E27FC236}">
                <a16:creationId xmlns:a16="http://schemas.microsoft.com/office/drawing/2014/main" id="{B01BCE02-CEFC-4D30-BBB0-23CE2CB5B319}"/>
              </a:ext>
            </a:extLst>
          </p:cNvPr>
          <p:cNvSpPr>
            <a:spLocks noGrp="1"/>
          </p:cNvSpPr>
          <p:nvPr>
            <p:ph type="ftr" sz="quarter" idx="11"/>
          </p:nvPr>
        </p:nvSpPr>
        <p:spPr/>
        <p:txBody>
          <a:bodyPr rtlCol="0"/>
          <a:lstStyle/>
          <a:p>
            <a:pPr rtl="0"/>
            <a:endParaRPr lang="fr-FR" noProof="0" dirty="0"/>
          </a:p>
        </p:txBody>
      </p:sp>
      <p:sp>
        <p:nvSpPr>
          <p:cNvPr id="6" name="Espace réservé du numéro de diapositive 5">
            <a:extLst>
              <a:ext uri="{FF2B5EF4-FFF2-40B4-BE49-F238E27FC236}">
                <a16:creationId xmlns:a16="http://schemas.microsoft.com/office/drawing/2014/main" id="{38F49760-3E16-4F16-B710-C85178E29FE7}"/>
              </a:ext>
            </a:extLst>
          </p:cNvPr>
          <p:cNvSpPr>
            <a:spLocks noGrp="1"/>
          </p:cNvSpPr>
          <p:nvPr>
            <p:ph type="sldNum" sz="quarter" idx="12"/>
          </p:nvPr>
        </p:nvSpPr>
        <p:spPr/>
        <p:txBody>
          <a:bodyPr rtlCol="0"/>
          <a:lstStyle/>
          <a:p>
            <a:pPr rtl="0"/>
            <a:fld id="{5A4A7955-6230-48B4-BD8B-A7C460F75945}" type="slidenum">
              <a:rPr lang="fr-FR" noProof="0" smtClean="0"/>
              <a:t>‹N°›</a:t>
            </a:fld>
            <a:endParaRPr lang="fr-FR" noProof="0" dirty="0"/>
          </a:p>
        </p:txBody>
      </p:sp>
    </p:spTree>
    <p:extLst>
      <p:ext uri="{BB962C8B-B14F-4D97-AF65-F5344CB8AC3E}">
        <p14:creationId xmlns:p14="http://schemas.microsoft.com/office/powerpoint/2010/main" val="6798041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39EE07D-6026-47C0-975A-7E493011BA90}"/>
              </a:ext>
            </a:extLst>
          </p:cNvPr>
          <p:cNvSpPr>
            <a:spLocks noGrp="1"/>
          </p:cNvSpPr>
          <p:nvPr>
            <p:ph type="title"/>
          </p:nvPr>
        </p:nvSpPr>
        <p:spPr>
          <a:xfrm>
            <a:off x="831850" y="1709738"/>
            <a:ext cx="10515600" cy="2852737"/>
          </a:xfrm>
        </p:spPr>
        <p:txBody>
          <a:bodyPr rtlCol="0" anchor="b"/>
          <a:lstStyle>
            <a:lvl1pPr>
              <a:defRPr sz="6000"/>
            </a:lvl1pPr>
          </a:lstStyle>
          <a:p>
            <a:pPr rtl="0"/>
            <a:r>
              <a:rPr lang="fr-FR" noProof="0"/>
              <a:t>Modifiez le style du titre</a:t>
            </a:r>
          </a:p>
        </p:txBody>
      </p:sp>
      <p:sp>
        <p:nvSpPr>
          <p:cNvPr id="3" name="Espace réservé du texte 2">
            <a:extLst>
              <a:ext uri="{FF2B5EF4-FFF2-40B4-BE49-F238E27FC236}">
                <a16:creationId xmlns:a16="http://schemas.microsoft.com/office/drawing/2014/main" id="{3CC00015-2956-4E1F-B05F-214F1DE24EAC}"/>
              </a:ext>
            </a:extLst>
          </p:cNvPr>
          <p:cNvSpPr>
            <a:spLocks noGrp="1"/>
          </p:cNvSpPr>
          <p:nvPr>
            <p:ph type="body" idx="1" hasCustomPrompt="1"/>
          </p:nvPr>
        </p:nvSpPr>
        <p:spPr>
          <a:xfrm>
            <a:off x="831850" y="4589463"/>
            <a:ext cx="10515600" cy="1500187"/>
          </a:xfrm>
        </p:spPr>
        <p:txBody>
          <a:bodyPr rtlCol="0"/>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fr-FR" noProof="0"/>
              <a:t>Modifiez les styles du texte du masque</a:t>
            </a:r>
          </a:p>
        </p:txBody>
      </p:sp>
      <p:sp>
        <p:nvSpPr>
          <p:cNvPr id="4" name="Espace réservé de la date 3">
            <a:extLst>
              <a:ext uri="{FF2B5EF4-FFF2-40B4-BE49-F238E27FC236}">
                <a16:creationId xmlns:a16="http://schemas.microsoft.com/office/drawing/2014/main" id="{45556B43-C1CB-4618-B91B-AAAEEB4015DA}"/>
              </a:ext>
            </a:extLst>
          </p:cNvPr>
          <p:cNvSpPr>
            <a:spLocks noGrp="1"/>
          </p:cNvSpPr>
          <p:nvPr>
            <p:ph type="dt" sz="half" idx="10"/>
          </p:nvPr>
        </p:nvSpPr>
        <p:spPr/>
        <p:txBody>
          <a:bodyPr rtlCol="0"/>
          <a:lstStyle/>
          <a:p>
            <a:pPr rtl="0"/>
            <a:fld id="{546A1B2E-6693-414F-9841-5863C42F39A1}" type="datetime1">
              <a:rPr lang="fr-FR" noProof="0" smtClean="0"/>
              <a:t>14/06/2022</a:t>
            </a:fld>
            <a:endParaRPr lang="fr-FR" noProof="0" dirty="0"/>
          </a:p>
        </p:txBody>
      </p:sp>
      <p:sp>
        <p:nvSpPr>
          <p:cNvPr id="5" name="Espace réservé du pied de page 4">
            <a:extLst>
              <a:ext uri="{FF2B5EF4-FFF2-40B4-BE49-F238E27FC236}">
                <a16:creationId xmlns:a16="http://schemas.microsoft.com/office/drawing/2014/main" id="{C1688E39-E80F-4C18-9C2A-69886B82214A}"/>
              </a:ext>
            </a:extLst>
          </p:cNvPr>
          <p:cNvSpPr>
            <a:spLocks noGrp="1"/>
          </p:cNvSpPr>
          <p:nvPr>
            <p:ph type="ftr" sz="quarter" idx="11"/>
          </p:nvPr>
        </p:nvSpPr>
        <p:spPr/>
        <p:txBody>
          <a:bodyPr rtlCol="0"/>
          <a:lstStyle/>
          <a:p>
            <a:pPr rtl="0"/>
            <a:endParaRPr lang="fr-FR" noProof="0" dirty="0"/>
          </a:p>
        </p:txBody>
      </p:sp>
      <p:sp>
        <p:nvSpPr>
          <p:cNvPr id="6" name="Espace réservé du numéro de diapositive 5">
            <a:extLst>
              <a:ext uri="{FF2B5EF4-FFF2-40B4-BE49-F238E27FC236}">
                <a16:creationId xmlns:a16="http://schemas.microsoft.com/office/drawing/2014/main" id="{A24C5964-5187-4195-8EAF-85D18DC4F58C}"/>
              </a:ext>
            </a:extLst>
          </p:cNvPr>
          <p:cNvSpPr>
            <a:spLocks noGrp="1"/>
          </p:cNvSpPr>
          <p:nvPr>
            <p:ph type="sldNum" sz="quarter" idx="12"/>
          </p:nvPr>
        </p:nvSpPr>
        <p:spPr/>
        <p:txBody>
          <a:bodyPr rtlCol="0"/>
          <a:lstStyle/>
          <a:p>
            <a:pPr rtl="0"/>
            <a:fld id="{5A4A7955-6230-48B4-BD8B-A7C460F75945}" type="slidenum">
              <a:rPr lang="fr-FR" noProof="0" smtClean="0"/>
              <a:t>‹N°›</a:t>
            </a:fld>
            <a:endParaRPr lang="fr-FR" noProof="0" dirty="0"/>
          </a:p>
        </p:txBody>
      </p:sp>
    </p:spTree>
    <p:extLst>
      <p:ext uri="{BB962C8B-B14F-4D97-AF65-F5344CB8AC3E}">
        <p14:creationId xmlns:p14="http://schemas.microsoft.com/office/powerpoint/2010/main" val="13589155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967B990-ED8C-4AAA-8241-C4881B1382A7}"/>
              </a:ext>
            </a:extLst>
          </p:cNvPr>
          <p:cNvSpPr>
            <a:spLocks noGrp="1"/>
          </p:cNvSpPr>
          <p:nvPr>
            <p:ph type="title"/>
          </p:nvPr>
        </p:nvSpPr>
        <p:spPr/>
        <p:txBody>
          <a:bodyPr rtlCol="0"/>
          <a:lstStyle/>
          <a:p>
            <a:pPr rtl="0"/>
            <a:r>
              <a:rPr lang="fr-FR" noProof="0"/>
              <a:t>Modifiez le style du titre</a:t>
            </a:r>
          </a:p>
        </p:txBody>
      </p:sp>
      <p:sp>
        <p:nvSpPr>
          <p:cNvPr id="3" name="Espace réservé du contenu 2">
            <a:extLst>
              <a:ext uri="{FF2B5EF4-FFF2-40B4-BE49-F238E27FC236}">
                <a16:creationId xmlns:a16="http://schemas.microsoft.com/office/drawing/2014/main" id="{566612F2-9E33-44D3-80E2-578C5440A7C8}"/>
              </a:ext>
            </a:extLst>
          </p:cNvPr>
          <p:cNvSpPr>
            <a:spLocks noGrp="1"/>
          </p:cNvSpPr>
          <p:nvPr>
            <p:ph sz="half" idx="1" hasCustomPrompt="1"/>
          </p:nvPr>
        </p:nvSpPr>
        <p:spPr>
          <a:xfrm>
            <a:off x="838200" y="1825625"/>
            <a:ext cx="5181600" cy="4351338"/>
          </a:xfrm>
        </p:spPr>
        <p:txBody>
          <a:bodyPr rtlCol="0"/>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4" name="Espace réservé du contenu 3">
            <a:extLst>
              <a:ext uri="{FF2B5EF4-FFF2-40B4-BE49-F238E27FC236}">
                <a16:creationId xmlns:a16="http://schemas.microsoft.com/office/drawing/2014/main" id="{9F8F7B21-660D-43B3-9151-B40C9ABCD717}"/>
              </a:ext>
            </a:extLst>
          </p:cNvPr>
          <p:cNvSpPr>
            <a:spLocks noGrp="1"/>
          </p:cNvSpPr>
          <p:nvPr>
            <p:ph sz="half" idx="2" hasCustomPrompt="1"/>
          </p:nvPr>
        </p:nvSpPr>
        <p:spPr>
          <a:xfrm>
            <a:off x="6172200" y="1825625"/>
            <a:ext cx="5181600" cy="4351338"/>
          </a:xfrm>
        </p:spPr>
        <p:txBody>
          <a:bodyPr rtlCol="0"/>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5" name="Espace réservé de la date 4">
            <a:extLst>
              <a:ext uri="{FF2B5EF4-FFF2-40B4-BE49-F238E27FC236}">
                <a16:creationId xmlns:a16="http://schemas.microsoft.com/office/drawing/2014/main" id="{AC326A10-CB05-4418-9338-CB55A7059760}"/>
              </a:ext>
            </a:extLst>
          </p:cNvPr>
          <p:cNvSpPr>
            <a:spLocks noGrp="1"/>
          </p:cNvSpPr>
          <p:nvPr>
            <p:ph type="dt" sz="half" idx="10"/>
          </p:nvPr>
        </p:nvSpPr>
        <p:spPr/>
        <p:txBody>
          <a:bodyPr rtlCol="0"/>
          <a:lstStyle/>
          <a:p>
            <a:pPr rtl="0"/>
            <a:fld id="{EFC8C33D-8E2E-459B-AF90-253460469913}" type="datetime1">
              <a:rPr lang="fr-FR" noProof="0" smtClean="0"/>
              <a:t>14/06/2022</a:t>
            </a:fld>
            <a:endParaRPr lang="fr-FR" noProof="0" dirty="0"/>
          </a:p>
        </p:txBody>
      </p:sp>
      <p:sp>
        <p:nvSpPr>
          <p:cNvPr id="6" name="Espace réservé du pied de page 5">
            <a:extLst>
              <a:ext uri="{FF2B5EF4-FFF2-40B4-BE49-F238E27FC236}">
                <a16:creationId xmlns:a16="http://schemas.microsoft.com/office/drawing/2014/main" id="{06940335-9BE1-42D1-A30D-C3232BD3EE0C}"/>
              </a:ext>
            </a:extLst>
          </p:cNvPr>
          <p:cNvSpPr>
            <a:spLocks noGrp="1"/>
          </p:cNvSpPr>
          <p:nvPr>
            <p:ph type="ftr" sz="quarter" idx="11"/>
          </p:nvPr>
        </p:nvSpPr>
        <p:spPr/>
        <p:txBody>
          <a:bodyPr rtlCol="0"/>
          <a:lstStyle/>
          <a:p>
            <a:pPr rtl="0"/>
            <a:endParaRPr lang="fr-FR" noProof="0" dirty="0"/>
          </a:p>
        </p:txBody>
      </p:sp>
      <p:sp>
        <p:nvSpPr>
          <p:cNvPr id="7" name="Espace réservé du numéro de diapositive 6">
            <a:extLst>
              <a:ext uri="{FF2B5EF4-FFF2-40B4-BE49-F238E27FC236}">
                <a16:creationId xmlns:a16="http://schemas.microsoft.com/office/drawing/2014/main" id="{14E95C68-4307-4B03-8921-74DB104105C2}"/>
              </a:ext>
            </a:extLst>
          </p:cNvPr>
          <p:cNvSpPr>
            <a:spLocks noGrp="1"/>
          </p:cNvSpPr>
          <p:nvPr>
            <p:ph type="sldNum" sz="quarter" idx="12"/>
          </p:nvPr>
        </p:nvSpPr>
        <p:spPr/>
        <p:txBody>
          <a:bodyPr rtlCol="0"/>
          <a:lstStyle/>
          <a:p>
            <a:pPr rtl="0"/>
            <a:fld id="{5A4A7955-6230-48B4-BD8B-A7C460F75945}" type="slidenum">
              <a:rPr lang="fr-FR" noProof="0" smtClean="0"/>
              <a:t>‹N°›</a:t>
            </a:fld>
            <a:endParaRPr lang="fr-FR" noProof="0" dirty="0"/>
          </a:p>
        </p:txBody>
      </p:sp>
    </p:spTree>
    <p:extLst>
      <p:ext uri="{BB962C8B-B14F-4D97-AF65-F5344CB8AC3E}">
        <p14:creationId xmlns:p14="http://schemas.microsoft.com/office/powerpoint/2010/main" val="27212090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97EBEC8-AC56-429B-89C3-BB6A0E6E3B4E}"/>
              </a:ext>
            </a:extLst>
          </p:cNvPr>
          <p:cNvSpPr>
            <a:spLocks noGrp="1"/>
          </p:cNvSpPr>
          <p:nvPr>
            <p:ph type="title"/>
          </p:nvPr>
        </p:nvSpPr>
        <p:spPr>
          <a:xfrm>
            <a:off x="839788" y="365125"/>
            <a:ext cx="10515600" cy="1325563"/>
          </a:xfrm>
        </p:spPr>
        <p:txBody>
          <a:bodyPr rtlCol="0"/>
          <a:lstStyle/>
          <a:p>
            <a:pPr rtl="0"/>
            <a:r>
              <a:rPr lang="fr-FR" noProof="0"/>
              <a:t>Modifiez le style du titre</a:t>
            </a:r>
          </a:p>
        </p:txBody>
      </p:sp>
      <p:sp>
        <p:nvSpPr>
          <p:cNvPr id="3" name="Espace réservé du texte 2">
            <a:extLst>
              <a:ext uri="{FF2B5EF4-FFF2-40B4-BE49-F238E27FC236}">
                <a16:creationId xmlns:a16="http://schemas.microsoft.com/office/drawing/2014/main" id="{263866BA-F48C-4383-B119-81B349676192}"/>
              </a:ext>
            </a:extLst>
          </p:cNvPr>
          <p:cNvSpPr>
            <a:spLocks noGrp="1"/>
          </p:cNvSpPr>
          <p:nvPr>
            <p:ph type="body" idx="1" hasCustomPrompt="1"/>
          </p:nvPr>
        </p:nvSpPr>
        <p:spPr>
          <a:xfrm>
            <a:off x="839788" y="1681163"/>
            <a:ext cx="5157787" cy="823912"/>
          </a:xfrm>
        </p:spPr>
        <p:txBody>
          <a:bodyPr rtlCol="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fr-FR" noProof="0"/>
              <a:t>Modifiez les styles du texte du masque</a:t>
            </a:r>
          </a:p>
        </p:txBody>
      </p:sp>
      <p:sp>
        <p:nvSpPr>
          <p:cNvPr id="4" name="Espace réservé du contenu 3">
            <a:extLst>
              <a:ext uri="{FF2B5EF4-FFF2-40B4-BE49-F238E27FC236}">
                <a16:creationId xmlns:a16="http://schemas.microsoft.com/office/drawing/2014/main" id="{5C89F967-CBBC-414E-9DC3-136707A8D352}"/>
              </a:ext>
            </a:extLst>
          </p:cNvPr>
          <p:cNvSpPr>
            <a:spLocks noGrp="1"/>
          </p:cNvSpPr>
          <p:nvPr>
            <p:ph sz="half" idx="2" hasCustomPrompt="1"/>
          </p:nvPr>
        </p:nvSpPr>
        <p:spPr>
          <a:xfrm>
            <a:off x="839788" y="2505075"/>
            <a:ext cx="5157787" cy="3684588"/>
          </a:xfrm>
        </p:spPr>
        <p:txBody>
          <a:bodyPr rtlCol="0"/>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5" name="Espace réservé du texte 4">
            <a:extLst>
              <a:ext uri="{FF2B5EF4-FFF2-40B4-BE49-F238E27FC236}">
                <a16:creationId xmlns:a16="http://schemas.microsoft.com/office/drawing/2014/main" id="{4B905A60-FBC4-40AC-9F71-0FAD9CD7A69C}"/>
              </a:ext>
            </a:extLst>
          </p:cNvPr>
          <p:cNvSpPr>
            <a:spLocks noGrp="1"/>
          </p:cNvSpPr>
          <p:nvPr>
            <p:ph type="body" sz="quarter" idx="3" hasCustomPrompt="1"/>
          </p:nvPr>
        </p:nvSpPr>
        <p:spPr>
          <a:xfrm>
            <a:off x="6172200" y="1681163"/>
            <a:ext cx="5183188" cy="823912"/>
          </a:xfrm>
        </p:spPr>
        <p:txBody>
          <a:bodyPr rtlCol="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fr-FR" noProof="0"/>
              <a:t>Modifiez les styles du texte du masque</a:t>
            </a:r>
          </a:p>
        </p:txBody>
      </p:sp>
      <p:sp>
        <p:nvSpPr>
          <p:cNvPr id="6" name="Espace réservé du contenu 5">
            <a:extLst>
              <a:ext uri="{FF2B5EF4-FFF2-40B4-BE49-F238E27FC236}">
                <a16:creationId xmlns:a16="http://schemas.microsoft.com/office/drawing/2014/main" id="{F24F92BA-75D6-44F9-A1C8-BCFBF6FF6E03}"/>
              </a:ext>
            </a:extLst>
          </p:cNvPr>
          <p:cNvSpPr>
            <a:spLocks noGrp="1"/>
          </p:cNvSpPr>
          <p:nvPr>
            <p:ph sz="quarter" idx="4" hasCustomPrompt="1"/>
          </p:nvPr>
        </p:nvSpPr>
        <p:spPr>
          <a:xfrm>
            <a:off x="6172200" y="2505075"/>
            <a:ext cx="5183188" cy="3684588"/>
          </a:xfrm>
        </p:spPr>
        <p:txBody>
          <a:bodyPr rtlCol="0"/>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7" name="Espace réservé de la date 6">
            <a:extLst>
              <a:ext uri="{FF2B5EF4-FFF2-40B4-BE49-F238E27FC236}">
                <a16:creationId xmlns:a16="http://schemas.microsoft.com/office/drawing/2014/main" id="{AE93CDDC-3537-4692-BE83-87B2A82A7040}"/>
              </a:ext>
            </a:extLst>
          </p:cNvPr>
          <p:cNvSpPr>
            <a:spLocks noGrp="1"/>
          </p:cNvSpPr>
          <p:nvPr>
            <p:ph type="dt" sz="half" idx="10"/>
          </p:nvPr>
        </p:nvSpPr>
        <p:spPr/>
        <p:txBody>
          <a:bodyPr rtlCol="0"/>
          <a:lstStyle/>
          <a:p>
            <a:pPr rtl="0"/>
            <a:fld id="{C3660CFF-974F-4B0F-8CAA-FCC0F89E7460}" type="datetime1">
              <a:rPr lang="fr-FR" noProof="0" smtClean="0"/>
              <a:t>14/06/2022</a:t>
            </a:fld>
            <a:endParaRPr lang="fr-FR" noProof="0" dirty="0"/>
          </a:p>
        </p:txBody>
      </p:sp>
      <p:sp>
        <p:nvSpPr>
          <p:cNvPr id="8" name="Espace réservé du pied de page 7">
            <a:extLst>
              <a:ext uri="{FF2B5EF4-FFF2-40B4-BE49-F238E27FC236}">
                <a16:creationId xmlns:a16="http://schemas.microsoft.com/office/drawing/2014/main" id="{DF37B9E1-D5EA-4054-8D92-F930B36963A4}"/>
              </a:ext>
            </a:extLst>
          </p:cNvPr>
          <p:cNvSpPr>
            <a:spLocks noGrp="1"/>
          </p:cNvSpPr>
          <p:nvPr>
            <p:ph type="ftr" sz="quarter" idx="11"/>
          </p:nvPr>
        </p:nvSpPr>
        <p:spPr/>
        <p:txBody>
          <a:bodyPr rtlCol="0"/>
          <a:lstStyle/>
          <a:p>
            <a:pPr rtl="0"/>
            <a:endParaRPr lang="fr-FR" noProof="0" dirty="0"/>
          </a:p>
        </p:txBody>
      </p:sp>
      <p:sp>
        <p:nvSpPr>
          <p:cNvPr id="9" name="Espace réservé du numéro de diapositive 8">
            <a:extLst>
              <a:ext uri="{FF2B5EF4-FFF2-40B4-BE49-F238E27FC236}">
                <a16:creationId xmlns:a16="http://schemas.microsoft.com/office/drawing/2014/main" id="{9898A038-7CD6-4715-9FDA-7194E6BCAA55}"/>
              </a:ext>
            </a:extLst>
          </p:cNvPr>
          <p:cNvSpPr>
            <a:spLocks noGrp="1"/>
          </p:cNvSpPr>
          <p:nvPr>
            <p:ph type="sldNum" sz="quarter" idx="12"/>
          </p:nvPr>
        </p:nvSpPr>
        <p:spPr/>
        <p:txBody>
          <a:bodyPr rtlCol="0"/>
          <a:lstStyle/>
          <a:p>
            <a:pPr rtl="0"/>
            <a:fld id="{5A4A7955-6230-48B4-BD8B-A7C460F75945}" type="slidenum">
              <a:rPr lang="fr-FR" noProof="0" smtClean="0"/>
              <a:t>‹N°›</a:t>
            </a:fld>
            <a:endParaRPr lang="fr-FR" noProof="0" dirty="0"/>
          </a:p>
        </p:txBody>
      </p:sp>
    </p:spTree>
    <p:extLst>
      <p:ext uri="{BB962C8B-B14F-4D97-AF65-F5344CB8AC3E}">
        <p14:creationId xmlns:p14="http://schemas.microsoft.com/office/powerpoint/2010/main" val="18870399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uniquemen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5D65FAF-B698-49B0-B197-FD64C97AFD0C}"/>
              </a:ext>
            </a:extLst>
          </p:cNvPr>
          <p:cNvSpPr>
            <a:spLocks noGrp="1"/>
          </p:cNvSpPr>
          <p:nvPr>
            <p:ph type="title"/>
          </p:nvPr>
        </p:nvSpPr>
        <p:spPr/>
        <p:txBody>
          <a:bodyPr rtlCol="0"/>
          <a:lstStyle/>
          <a:p>
            <a:pPr rtl="0"/>
            <a:r>
              <a:rPr lang="fr-FR" noProof="0"/>
              <a:t>Modifiez le style du titre</a:t>
            </a:r>
          </a:p>
        </p:txBody>
      </p:sp>
      <p:sp>
        <p:nvSpPr>
          <p:cNvPr id="3" name="Espace réservé de la date 2">
            <a:extLst>
              <a:ext uri="{FF2B5EF4-FFF2-40B4-BE49-F238E27FC236}">
                <a16:creationId xmlns:a16="http://schemas.microsoft.com/office/drawing/2014/main" id="{BD3E3F44-F1D6-40F7-9A7D-0542C4A9C58A}"/>
              </a:ext>
            </a:extLst>
          </p:cNvPr>
          <p:cNvSpPr>
            <a:spLocks noGrp="1"/>
          </p:cNvSpPr>
          <p:nvPr>
            <p:ph type="dt" sz="half" idx="10"/>
          </p:nvPr>
        </p:nvSpPr>
        <p:spPr/>
        <p:txBody>
          <a:bodyPr rtlCol="0"/>
          <a:lstStyle/>
          <a:p>
            <a:pPr rtl="0"/>
            <a:fld id="{F6160A66-7A6B-41C7-993D-06CDB82BA6E6}" type="datetime1">
              <a:rPr lang="fr-FR" noProof="0" smtClean="0"/>
              <a:t>14/06/2022</a:t>
            </a:fld>
            <a:endParaRPr lang="fr-FR" noProof="0" dirty="0"/>
          </a:p>
        </p:txBody>
      </p:sp>
      <p:sp>
        <p:nvSpPr>
          <p:cNvPr id="4" name="Espace réservé du pied de page 3">
            <a:extLst>
              <a:ext uri="{FF2B5EF4-FFF2-40B4-BE49-F238E27FC236}">
                <a16:creationId xmlns:a16="http://schemas.microsoft.com/office/drawing/2014/main" id="{0248CC28-3F4A-42A0-B211-4BA085ADCDBC}"/>
              </a:ext>
            </a:extLst>
          </p:cNvPr>
          <p:cNvSpPr>
            <a:spLocks noGrp="1"/>
          </p:cNvSpPr>
          <p:nvPr>
            <p:ph type="ftr" sz="quarter" idx="11"/>
          </p:nvPr>
        </p:nvSpPr>
        <p:spPr/>
        <p:txBody>
          <a:bodyPr rtlCol="0"/>
          <a:lstStyle/>
          <a:p>
            <a:pPr rtl="0"/>
            <a:endParaRPr lang="fr-FR" noProof="0" dirty="0"/>
          </a:p>
        </p:txBody>
      </p:sp>
      <p:sp>
        <p:nvSpPr>
          <p:cNvPr id="5" name="Espace réservé du numéro de diapositive 4">
            <a:extLst>
              <a:ext uri="{FF2B5EF4-FFF2-40B4-BE49-F238E27FC236}">
                <a16:creationId xmlns:a16="http://schemas.microsoft.com/office/drawing/2014/main" id="{BC3B6C99-6764-43D0-84AE-52C83494F61A}"/>
              </a:ext>
            </a:extLst>
          </p:cNvPr>
          <p:cNvSpPr>
            <a:spLocks noGrp="1"/>
          </p:cNvSpPr>
          <p:nvPr>
            <p:ph type="sldNum" sz="quarter" idx="12"/>
          </p:nvPr>
        </p:nvSpPr>
        <p:spPr/>
        <p:txBody>
          <a:bodyPr rtlCol="0"/>
          <a:lstStyle/>
          <a:p>
            <a:pPr rtl="0"/>
            <a:fld id="{5A4A7955-6230-48B4-BD8B-A7C460F75945}" type="slidenum">
              <a:rPr lang="fr-FR" noProof="0" smtClean="0"/>
              <a:t>‹N°›</a:t>
            </a:fld>
            <a:endParaRPr lang="fr-FR" noProof="0" dirty="0"/>
          </a:p>
        </p:txBody>
      </p:sp>
    </p:spTree>
    <p:extLst>
      <p:ext uri="{BB962C8B-B14F-4D97-AF65-F5344CB8AC3E}">
        <p14:creationId xmlns:p14="http://schemas.microsoft.com/office/powerpoint/2010/main" val="23057639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0479C79D-3B8A-4FA9-BC4A-63E3EF10AA4E}"/>
              </a:ext>
            </a:extLst>
          </p:cNvPr>
          <p:cNvSpPr>
            <a:spLocks noGrp="1"/>
          </p:cNvSpPr>
          <p:nvPr>
            <p:ph type="dt" sz="half" idx="10"/>
          </p:nvPr>
        </p:nvSpPr>
        <p:spPr/>
        <p:txBody>
          <a:bodyPr rtlCol="0"/>
          <a:lstStyle/>
          <a:p>
            <a:pPr rtl="0"/>
            <a:fld id="{ACD1239B-222F-4485-B527-6BEE956E53DB}" type="datetime1">
              <a:rPr lang="fr-FR" noProof="0" smtClean="0"/>
              <a:t>14/06/2022</a:t>
            </a:fld>
            <a:endParaRPr lang="fr-FR" noProof="0" dirty="0"/>
          </a:p>
        </p:txBody>
      </p:sp>
      <p:sp>
        <p:nvSpPr>
          <p:cNvPr id="3" name="Espace réservé du pied de page 2">
            <a:extLst>
              <a:ext uri="{FF2B5EF4-FFF2-40B4-BE49-F238E27FC236}">
                <a16:creationId xmlns:a16="http://schemas.microsoft.com/office/drawing/2014/main" id="{E4730E35-44DB-4FED-9E24-5BBE5D9DA834}"/>
              </a:ext>
            </a:extLst>
          </p:cNvPr>
          <p:cNvSpPr>
            <a:spLocks noGrp="1"/>
          </p:cNvSpPr>
          <p:nvPr>
            <p:ph type="ftr" sz="quarter" idx="11"/>
          </p:nvPr>
        </p:nvSpPr>
        <p:spPr/>
        <p:txBody>
          <a:bodyPr rtlCol="0"/>
          <a:lstStyle/>
          <a:p>
            <a:pPr rtl="0"/>
            <a:endParaRPr lang="fr-FR" noProof="0" dirty="0"/>
          </a:p>
        </p:txBody>
      </p:sp>
      <p:sp>
        <p:nvSpPr>
          <p:cNvPr id="4" name="Espace réservé du numéro de diapositive 3">
            <a:extLst>
              <a:ext uri="{FF2B5EF4-FFF2-40B4-BE49-F238E27FC236}">
                <a16:creationId xmlns:a16="http://schemas.microsoft.com/office/drawing/2014/main" id="{A1CDC42F-3337-4692-B53C-A552904877F8}"/>
              </a:ext>
            </a:extLst>
          </p:cNvPr>
          <p:cNvSpPr>
            <a:spLocks noGrp="1"/>
          </p:cNvSpPr>
          <p:nvPr>
            <p:ph type="sldNum" sz="quarter" idx="12"/>
          </p:nvPr>
        </p:nvSpPr>
        <p:spPr/>
        <p:txBody>
          <a:bodyPr rtlCol="0"/>
          <a:lstStyle/>
          <a:p>
            <a:pPr rtl="0"/>
            <a:fld id="{5A4A7955-6230-48B4-BD8B-A7C460F75945}" type="slidenum">
              <a:rPr lang="fr-FR" noProof="0" smtClean="0"/>
              <a:t>‹N°›</a:t>
            </a:fld>
            <a:endParaRPr lang="fr-FR" noProof="0" dirty="0"/>
          </a:p>
        </p:txBody>
      </p:sp>
    </p:spTree>
    <p:extLst>
      <p:ext uri="{BB962C8B-B14F-4D97-AF65-F5344CB8AC3E}">
        <p14:creationId xmlns:p14="http://schemas.microsoft.com/office/powerpoint/2010/main" val="10584207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6907D58-952D-44D7-9911-60544C9F5392}"/>
              </a:ext>
            </a:extLst>
          </p:cNvPr>
          <p:cNvSpPr>
            <a:spLocks noGrp="1"/>
          </p:cNvSpPr>
          <p:nvPr>
            <p:ph type="title"/>
          </p:nvPr>
        </p:nvSpPr>
        <p:spPr>
          <a:xfrm>
            <a:off x="839788" y="457200"/>
            <a:ext cx="3932237" cy="1600200"/>
          </a:xfrm>
        </p:spPr>
        <p:txBody>
          <a:bodyPr rtlCol="0" anchor="b"/>
          <a:lstStyle>
            <a:lvl1pPr>
              <a:defRPr sz="3200"/>
            </a:lvl1pPr>
          </a:lstStyle>
          <a:p>
            <a:pPr rtl="0"/>
            <a:r>
              <a:rPr lang="fr-FR" noProof="0"/>
              <a:t>Modifiez le style du titre</a:t>
            </a:r>
          </a:p>
        </p:txBody>
      </p:sp>
      <p:sp>
        <p:nvSpPr>
          <p:cNvPr id="3" name="Espace réservé du contenu 2">
            <a:extLst>
              <a:ext uri="{FF2B5EF4-FFF2-40B4-BE49-F238E27FC236}">
                <a16:creationId xmlns:a16="http://schemas.microsoft.com/office/drawing/2014/main" id="{305BC150-9914-4A82-84CF-B3708B97573A}"/>
              </a:ext>
            </a:extLst>
          </p:cNvPr>
          <p:cNvSpPr>
            <a:spLocks noGrp="1"/>
          </p:cNvSpPr>
          <p:nvPr>
            <p:ph idx="1" hasCustomPrompt="1"/>
          </p:nvPr>
        </p:nvSpPr>
        <p:spPr>
          <a:xfrm>
            <a:off x="5183188" y="987425"/>
            <a:ext cx="6172200" cy="4873625"/>
          </a:xfrm>
        </p:spPr>
        <p:txBody>
          <a:bodyPr rtlCol="0"/>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4" name="Espace réservé du texte 3">
            <a:extLst>
              <a:ext uri="{FF2B5EF4-FFF2-40B4-BE49-F238E27FC236}">
                <a16:creationId xmlns:a16="http://schemas.microsoft.com/office/drawing/2014/main" id="{144A7C02-9C7E-401F-BABE-D3028FF18CED}"/>
              </a:ext>
            </a:extLst>
          </p:cNvPr>
          <p:cNvSpPr>
            <a:spLocks noGrp="1"/>
          </p:cNvSpPr>
          <p:nvPr>
            <p:ph type="body" sz="half" idx="2" hasCustomPrompt="1"/>
          </p:nvPr>
        </p:nvSpPr>
        <p:spPr>
          <a:xfrm>
            <a:off x="839788" y="2057400"/>
            <a:ext cx="3932237" cy="3811588"/>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fr-FR" noProof="0"/>
              <a:t>Modifiez les styles du texte du masque</a:t>
            </a:r>
          </a:p>
        </p:txBody>
      </p:sp>
      <p:sp>
        <p:nvSpPr>
          <p:cNvPr id="5" name="Espace réservé de la date 4">
            <a:extLst>
              <a:ext uri="{FF2B5EF4-FFF2-40B4-BE49-F238E27FC236}">
                <a16:creationId xmlns:a16="http://schemas.microsoft.com/office/drawing/2014/main" id="{5ED6080A-4623-4F4C-B5BF-7E9E7531FA72}"/>
              </a:ext>
            </a:extLst>
          </p:cNvPr>
          <p:cNvSpPr>
            <a:spLocks noGrp="1"/>
          </p:cNvSpPr>
          <p:nvPr>
            <p:ph type="dt" sz="half" idx="10"/>
          </p:nvPr>
        </p:nvSpPr>
        <p:spPr/>
        <p:txBody>
          <a:bodyPr rtlCol="0"/>
          <a:lstStyle/>
          <a:p>
            <a:pPr rtl="0"/>
            <a:fld id="{BF4DDADA-8413-40DC-8839-95ED535A6D2F}" type="datetime1">
              <a:rPr lang="fr-FR" noProof="0" smtClean="0"/>
              <a:t>14/06/2022</a:t>
            </a:fld>
            <a:endParaRPr lang="fr-FR" noProof="0" dirty="0"/>
          </a:p>
        </p:txBody>
      </p:sp>
      <p:sp>
        <p:nvSpPr>
          <p:cNvPr id="6" name="Espace réservé du pied de page 5">
            <a:extLst>
              <a:ext uri="{FF2B5EF4-FFF2-40B4-BE49-F238E27FC236}">
                <a16:creationId xmlns:a16="http://schemas.microsoft.com/office/drawing/2014/main" id="{319B1D15-0BD5-4F6E-A265-BD1F2F3613FA}"/>
              </a:ext>
            </a:extLst>
          </p:cNvPr>
          <p:cNvSpPr>
            <a:spLocks noGrp="1"/>
          </p:cNvSpPr>
          <p:nvPr>
            <p:ph type="ftr" sz="quarter" idx="11"/>
          </p:nvPr>
        </p:nvSpPr>
        <p:spPr/>
        <p:txBody>
          <a:bodyPr rtlCol="0"/>
          <a:lstStyle/>
          <a:p>
            <a:pPr rtl="0"/>
            <a:endParaRPr lang="fr-FR" noProof="0" dirty="0"/>
          </a:p>
        </p:txBody>
      </p:sp>
      <p:sp>
        <p:nvSpPr>
          <p:cNvPr id="7" name="Espace réservé du numéro de diapositive 6">
            <a:extLst>
              <a:ext uri="{FF2B5EF4-FFF2-40B4-BE49-F238E27FC236}">
                <a16:creationId xmlns:a16="http://schemas.microsoft.com/office/drawing/2014/main" id="{5FF764D4-AA29-4DF8-A501-E2B904E9CC31}"/>
              </a:ext>
            </a:extLst>
          </p:cNvPr>
          <p:cNvSpPr>
            <a:spLocks noGrp="1"/>
          </p:cNvSpPr>
          <p:nvPr>
            <p:ph type="sldNum" sz="quarter" idx="12"/>
          </p:nvPr>
        </p:nvSpPr>
        <p:spPr/>
        <p:txBody>
          <a:bodyPr rtlCol="0"/>
          <a:lstStyle/>
          <a:p>
            <a:pPr rtl="0"/>
            <a:fld id="{5A4A7955-6230-48B4-BD8B-A7C460F75945}" type="slidenum">
              <a:rPr lang="fr-FR" noProof="0" smtClean="0"/>
              <a:t>‹N°›</a:t>
            </a:fld>
            <a:endParaRPr lang="fr-FR" noProof="0" dirty="0"/>
          </a:p>
        </p:txBody>
      </p:sp>
    </p:spTree>
    <p:extLst>
      <p:ext uri="{BB962C8B-B14F-4D97-AF65-F5344CB8AC3E}">
        <p14:creationId xmlns:p14="http://schemas.microsoft.com/office/powerpoint/2010/main" val="34788564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814D526-F53C-446D-8D7C-8A73C2A6AB0F}"/>
              </a:ext>
            </a:extLst>
          </p:cNvPr>
          <p:cNvSpPr>
            <a:spLocks noGrp="1"/>
          </p:cNvSpPr>
          <p:nvPr>
            <p:ph type="title"/>
          </p:nvPr>
        </p:nvSpPr>
        <p:spPr>
          <a:xfrm>
            <a:off x="839788" y="457200"/>
            <a:ext cx="3932237" cy="1600200"/>
          </a:xfrm>
        </p:spPr>
        <p:txBody>
          <a:bodyPr rtlCol="0" anchor="b"/>
          <a:lstStyle>
            <a:lvl1pPr>
              <a:defRPr sz="3200"/>
            </a:lvl1pPr>
          </a:lstStyle>
          <a:p>
            <a:pPr rtl="0"/>
            <a:r>
              <a:rPr lang="fr-FR" noProof="0"/>
              <a:t>Modifiez le style du titre</a:t>
            </a:r>
          </a:p>
        </p:txBody>
      </p:sp>
      <p:sp>
        <p:nvSpPr>
          <p:cNvPr id="3" name="Espace réservé d’image 2">
            <a:extLst>
              <a:ext uri="{FF2B5EF4-FFF2-40B4-BE49-F238E27FC236}">
                <a16:creationId xmlns:a16="http://schemas.microsoft.com/office/drawing/2014/main" id="{7341CC3D-D32B-4629-85B8-E779A41050BA}"/>
              </a:ext>
            </a:extLst>
          </p:cNvPr>
          <p:cNvSpPr>
            <a:spLocks noGrp="1"/>
          </p:cNvSpPr>
          <p:nvPr>
            <p:ph type="pic" idx="1" hasCustomPrompt="1"/>
          </p:nvPr>
        </p:nvSpPr>
        <p:spPr>
          <a:xfrm>
            <a:off x="5183188" y="987425"/>
            <a:ext cx="6172200" cy="4873625"/>
          </a:xfrm>
        </p:spPr>
        <p:txBody>
          <a:bodyPr rtlCol="0"/>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fr-FR" noProof="0" dirty="0"/>
              <a:t>Cliquez sur l’icône pour ajouter une image</a:t>
            </a:r>
          </a:p>
        </p:txBody>
      </p:sp>
      <p:sp>
        <p:nvSpPr>
          <p:cNvPr id="4" name="Espace réservé du texte 3">
            <a:extLst>
              <a:ext uri="{FF2B5EF4-FFF2-40B4-BE49-F238E27FC236}">
                <a16:creationId xmlns:a16="http://schemas.microsoft.com/office/drawing/2014/main" id="{A0517242-BF08-4A5E-ABD7-483896CAE987}"/>
              </a:ext>
            </a:extLst>
          </p:cNvPr>
          <p:cNvSpPr>
            <a:spLocks noGrp="1"/>
          </p:cNvSpPr>
          <p:nvPr>
            <p:ph type="body" sz="half" idx="2" hasCustomPrompt="1"/>
          </p:nvPr>
        </p:nvSpPr>
        <p:spPr>
          <a:xfrm>
            <a:off x="839788" y="2057400"/>
            <a:ext cx="3932237" cy="3811588"/>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fr-FR" noProof="0"/>
              <a:t>Modifiez les styles du texte du masque</a:t>
            </a:r>
          </a:p>
        </p:txBody>
      </p:sp>
      <p:sp>
        <p:nvSpPr>
          <p:cNvPr id="5" name="Espace réservé de la date 4">
            <a:extLst>
              <a:ext uri="{FF2B5EF4-FFF2-40B4-BE49-F238E27FC236}">
                <a16:creationId xmlns:a16="http://schemas.microsoft.com/office/drawing/2014/main" id="{30B2B8E4-DF23-4701-B28A-B9E5700B31BD}"/>
              </a:ext>
            </a:extLst>
          </p:cNvPr>
          <p:cNvSpPr>
            <a:spLocks noGrp="1"/>
          </p:cNvSpPr>
          <p:nvPr>
            <p:ph type="dt" sz="half" idx="10"/>
          </p:nvPr>
        </p:nvSpPr>
        <p:spPr/>
        <p:txBody>
          <a:bodyPr rtlCol="0"/>
          <a:lstStyle/>
          <a:p>
            <a:pPr rtl="0"/>
            <a:fld id="{4965ADD9-85E7-452B-96B0-2A14879D53CE}" type="datetime1">
              <a:rPr lang="fr-FR" noProof="0" smtClean="0"/>
              <a:t>14/06/2022</a:t>
            </a:fld>
            <a:endParaRPr lang="fr-FR" noProof="0" dirty="0"/>
          </a:p>
        </p:txBody>
      </p:sp>
      <p:sp>
        <p:nvSpPr>
          <p:cNvPr id="6" name="Espace réservé du pied de page 5">
            <a:extLst>
              <a:ext uri="{FF2B5EF4-FFF2-40B4-BE49-F238E27FC236}">
                <a16:creationId xmlns:a16="http://schemas.microsoft.com/office/drawing/2014/main" id="{546DE909-4588-4CF5-B2FA-B76312433413}"/>
              </a:ext>
            </a:extLst>
          </p:cNvPr>
          <p:cNvSpPr>
            <a:spLocks noGrp="1"/>
          </p:cNvSpPr>
          <p:nvPr>
            <p:ph type="ftr" sz="quarter" idx="11"/>
          </p:nvPr>
        </p:nvSpPr>
        <p:spPr/>
        <p:txBody>
          <a:bodyPr rtlCol="0"/>
          <a:lstStyle/>
          <a:p>
            <a:pPr rtl="0"/>
            <a:endParaRPr lang="fr-FR" noProof="0" dirty="0"/>
          </a:p>
        </p:txBody>
      </p:sp>
      <p:sp>
        <p:nvSpPr>
          <p:cNvPr id="7" name="Espace réservé du numéro de diapositive 6">
            <a:extLst>
              <a:ext uri="{FF2B5EF4-FFF2-40B4-BE49-F238E27FC236}">
                <a16:creationId xmlns:a16="http://schemas.microsoft.com/office/drawing/2014/main" id="{69EA005E-65C2-4007-815C-52F23809FC2F}"/>
              </a:ext>
            </a:extLst>
          </p:cNvPr>
          <p:cNvSpPr>
            <a:spLocks noGrp="1"/>
          </p:cNvSpPr>
          <p:nvPr>
            <p:ph type="sldNum" sz="quarter" idx="12"/>
          </p:nvPr>
        </p:nvSpPr>
        <p:spPr/>
        <p:txBody>
          <a:bodyPr rtlCol="0"/>
          <a:lstStyle/>
          <a:p>
            <a:pPr rtl="0"/>
            <a:fld id="{5A4A7955-6230-48B4-BD8B-A7C460F75945}" type="slidenum">
              <a:rPr lang="fr-FR" noProof="0" smtClean="0"/>
              <a:t>‹N°›</a:t>
            </a:fld>
            <a:endParaRPr lang="fr-FR" noProof="0" dirty="0"/>
          </a:p>
        </p:txBody>
      </p:sp>
    </p:spTree>
    <p:extLst>
      <p:ext uri="{BB962C8B-B14F-4D97-AF65-F5344CB8AC3E}">
        <p14:creationId xmlns:p14="http://schemas.microsoft.com/office/powerpoint/2010/main" val="15508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pattFill prst="shingle">
          <a:fgClr>
            <a:schemeClr val="bg1">
              <a:lumMod val="95000"/>
            </a:schemeClr>
          </a:fgClr>
          <a:bgClr>
            <a:schemeClr val="bg1"/>
          </a:bgClr>
        </a:pattFill>
        <a:effectLst/>
      </p:bgPr>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D8373118-F27D-412D-B19A-2DB8C810159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pPr rtl="0"/>
            <a:r>
              <a:rPr lang="fr-FR" noProof="0"/>
              <a:t>Modifiez le style du titre</a:t>
            </a:r>
          </a:p>
        </p:txBody>
      </p:sp>
      <p:sp>
        <p:nvSpPr>
          <p:cNvPr id="3" name="Espace réservé du texte 2">
            <a:extLst>
              <a:ext uri="{FF2B5EF4-FFF2-40B4-BE49-F238E27FC236}">
                <a16:creationId xmlns:a16="http://schemas.microsoft.com/office/drawing/2014/main" id="{1B537CCC-B536-48B0-B893-63FFC2EBD3C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4" name="Espace réservé de la date 3">
            <a:extLst>
              <a:ext uri="{FF2B5EF4-FFF2-40B4-BE49-F238E27FC236}">
                <a16:creationId xmlns:a16="http://schemas.microsoft.com/office/drawing/2014/main" id="{65CE552F-73E7-48CE-AAB3-E947C535D56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rtl="0"/>
            <a:fld id="{957F48F1-947C-498B-A912-2C1742B9B076}" type="datetime1">
              <a:rPr lang="fr-FR" noProof="0" smtClean="0"/>
              <a:t>14/06/2022</a:t>
            </a:fld>
            <a:endParaRPr lang="fr-FR" noProof="0" dirty="0"/>
          </a:p>
        </p:txBody>
      </p:sp>
      <p:sp>
        <p:nvSpPr>
          <p:cNvPr id="5" name="Espace réservé du pied de page 4">
            <a:extLst>
              <a:ext uri="{FF2B5EF4-FFF2-40B4-BE49-F238E27FC236}">
                <a16:creationId xmlns:a16="http://schemas.microsoft.com/office/drawing/2014/main" id="{46E40B4F-2015-4E9F-BCB3-E0BFA4AF9A3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rtl="0"/>
            <a:endParaRPr lang="fr-FR" noProof="0" dirty="0"/>
          </a:p>
        </p:txBody>
      </p:sp>
      <p:sp>
        <p:nvSpPr>
          <p:cNvPr id="6" name="Espace réservé du numéro de diapositive 5">
            <a:extLst>
              <a:ext uri="{FF2B5EF4-FFF2-40B4-BE49-F238E27FC236}">
                <a16:creationId xmlns:a16="http://schemas.microsoft.com/office/drawing/2014/main" id="{DB610C3C-BBD3-4864-98E4-5D7B08A627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rtl="0"/>
            <a:fld id="{5A4A7955-6230-48B4-BD8B-A7C460F75945}" type="slidenum">
              <a:rPr lang="fr-FR" noProof="0" smtClean="0"/>
              <a:t>‹N°›</a:t>
            </a:fld>
            <a:endParaRPr lang="fr-FR" noProof="0" dirty="0"/>
          </a:p>
        </p:txBody>
      </p:sp>
    </p:spTree>
    <p:extLst>
      <p:ext uri="{BB962C8B-B14F-4D97-AF65-F5344CB8AC3E}">
        <p14:creationId xmlns:p14="http://schemas.microsoft.com/office/powerpoint/2010/main" val="24326809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2.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2.png"/><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7.xml"/><Relationship Id="rId5" Type="http://schemas.openxmlformats.org/officeDocument/2006/relationships/image" Target="../media/image2.png"/><Relationship Id="rId4" Type="http://schemas.microsoft.com/office/2007/relationships/hdphoto" Target="../media/hdphoto1.wdp"/></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lfbb.tournamentsoftware.com/language/setlanguage/2060?returnurl=/organization/tournament_applications.aspx"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9.png"/><Relationship Id="rId4"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lfbb.be/page/inscriptions"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35AE457D-0397-41A5-A1CF-4C80622841D7}"/>
              </a:ext>
              <a:ext uri="{C183D7F6-B498-43B3-948B-1728B52AA6E4}">
                <adec:decorative xmlns:adec="http://schemas.microsoft.com/office/drawing/2017/decorative" val="1"/>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t="15441" b="4308"/>
          <a:stretch/>
        </p:blipFill>
        <p:spPr>
          <a:xfrm>
            <a:off x="292100" y="323850"/>
            <a:ext cx="11607800" cy="6210300"/>
          </a:xfrm>
          <a:prstGeom prst="rect">
            <a:avLst/>
          </a:prstGeom>
        </p:spPr>
      </p:pic>
      <p:sp>
        <p:nvSpPr>
          <p:cNvPr id="6" name="Rectangle 5">
            <a:extLst>
              <a:ext uri="{FF2B5EF4-FFF2-40B4-BE49-F238E27FC236}">
                <a16:creationId xmlns:a16="http://schemas.microsoft.com/office/drawing/2014/main" id="{3016AF48-2AA8-4B78-82AB-CE8B9E71F21F}"/>
              </a:ext>
              <a:ext uri="{C183D7F6-B498-43B3-948B-1728B52AA6E4}">
                <adec:decorative xmlns:adec="http://schemas.microsoft.com/office/drawing/2017/decorative" val="1"/>
              </a:ext>
            </a:extLst>
          </p:cNvPr>
          <p:cNvSpPr/>
          <p:nvPr/>
        </p:nvSpPr>
        <p:spPr>
          <a:xfrm>
            <a:off x="0" y="1981986"/>
            <a:ext cx="7023100" cy="2279650"/>
          </a:xfrm>
          <a:prstGeom prst="rect">
            <a:avLst/>
          </a:prstGeom>
          <a:solidFill>
            <a:srgbClr val="CD0041">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dirty="0"/>
          </a:p>
        </p:txBody>
      </p:sp>
      <p:sp>
        <p:nvSpPr>
          <p:cNvPr id="8" name="Zone de texte 7">
            <a:extLst>
              <a:ext uri="{FF2B5EF4-FFF2-40B4-BE49-F238E27FC236}">
                <a16:creationId xmlns:a16="http://schemas.microsoft.com/office/drawing/2014/main" id="{3DC4CCBA-12AD-4433-A381-A03661E3D927}"/>
              </a:ext>
            </a:extLst>
          </p:cNvPr>
          <p:cNvSpPr txBox="1"/>
          <p:nvPr/>
        </p:nvSpPr>
        <p:spPr>
          <a:xfrm>
            <a:off x="146050" y="2229259"/>
            <a:ext cx="6731000" cy="1785104"/>
          </a:xfrm>
          <a:prstGeom prst="rect">
            <a:avLst/>
          </a:prstGeom>
          <a:noFill/>
        </p:spPr>
        <p:txBody>
          <a:bodyPr wrap="square" lIns="0" tIns="0" rIns="0" bIns="0" rtlCol="0" anchor="ctr">
            <a:spAutoFit/>
          </a:bodyPr>
          <a:lstStyle/>
          <a:p>
            <a:pPr rtl="0"/>
            <a:r>
              <a:rPr lang="fr-BE" sz="4400" b="1" dirty="0">
                <a:solidFill>
                  <a:srgbClr val="FFFFFF"/>
                </a:solidFill>
                <a:latin typeface="Century Gothic (En-têtes)"/>
              </a:rPr>
              <a:t>Demande d’organisation de tournois 2022-2023</a:t>
            </a:r>
            <a:br>
              <a:rPr lang="fr-FR" sz="6000" b="1" dirty="0">
                <a:solidFill>
                  <a:schemeClr val="bg1"/>
                </a:solidFill>
                <a:latin typeface="Century Gothic (En-têtes)"/>
              </a:rPr>
            </a:br>
            <a:r>
              <a:rPr lang="fr-FR" sz="2800" dirty="0">
                <a:solidFill>
                  <a:schemeClr val="bg1"/>
                </a:solidFill>
                <a:latin typeface="Century Gothic (En-têtes)"/>
              </a:rPr>
              <a:t>Webinaire du 24/01/2022</a:t>
            </a:r>
            <a:endParaRPr lang="fr-FR" sz="6600" dirty="0">
              <a:solidFill>
                <a:schemeClr val="bg1"/>
              </a:solidFill>
              <a:highlight>
                <a:srgbClr val="FFFF00"/>
              </a:highlight>
              <a:latin typeface="Century Gothic (En-têtes)"/>
            </a:endParaRPr>
          </a:p>
        </p:txBody>
      </p:sp>
      <p:sp>
        <p:nvSpPr>
          <p:cNvPr id="9" name="Zone de texte 8">
            <a:extLst>
              <a:ext uri="{FF2B5EF4-FFF2-40B4-BE49-F238E27FC236}">
                <a16:creationId xmlns:a16="http://schemas.microsoft.com/office/drawing/2014/main" id="{7EAEBA89-B616-43ED-A91E-61105E1C9DD6}"/>
              </a:ext>
            </a:extLst>
          </p:cNvPr>
          <p:cNvSpPr txBox="1"/>
          <p:nvPr/>
        </p:nvSpPr>
        <p:spPr>
          <a:xfrm>
            <a:off x="781507" y="5938885"/>
            <a:ext cx="5786662" cy="430887"/>
          </a:xfrm>
          <a:prstGeom prst="rect">
            <a:avLst/>
          </a:prstGeom>
          <a:noFill/>
        </p:spPr>
        <p:txBody>
          <a:bodyPr wrap="square" lIns="0" tIns="0" rIns="0" bIns="0" rtlCol="0">
            <a:spAutoFit/>
          </a:bodyPr>
          <a:lstStyle/>
          <a:p>
            <a:pPr rtl="0"/>
            <a:r>
              <a:rPr lang="fr-FR" sz="1600" b="1" dirty="0">
                <a:solidFill>
                  <a:schemeClr val="bg1"/>
                </a:solidFill>
                <a:latin typeface="Montserrat" panose="00000500000000000000" pitchFamily="2" charset="0"/>
              </a:rPr>
              <a:t>LIGUE FRANCOPHONE BELGE DE BADMINTON ASBL</a:t>
            </a:r>
          </a:p>
          <a:p>
            <a:pPr rtl="0"/>
            <a:r>
              <a:rPr lang="fr-FR" sz="1200" dirty="0">
                <a:solidFill>
                  <a:schemeClr val="bg1"/>
                </a:solidFill>
                <a:latin typeface="Montserrat" panose="00000500000000000000" pitchFamily="2" charset="0"/>
              </a:rPr>
              <a:t>Le badminton, partout et pour tous !</a:t>
            </a:r>
          </a:p>
        </p:txBody>
      </p:sp>
      <p:sp>
        <p:nvSpPr>
          <p:cNvPr id="2" name="Titre 1" hidden="1">
            <a:extLst>
              <a:ext uri="{FF2B5EF4-FFF2-40B4-BE49-F238E27FC236}">
                <a16:creationId xmlns:a16="http://schemas.microsoft.com/office/drawing/2014/main" id="{BAC4DC87-4412-47EA-869B-E290F40E52AD}"/>
              </a:ext>
            </a:extLst>
          </p:cNvPr>
          <p:cNvSpPr>
            <a:spLocks noGrp="1"/>
          </p:cNvSpPr>
          <p:nvPr>
            <p:ph type="title" idx="4294967295"/>
          </p:nvPr>
        </p:nvSpPr>
        <p:spPr>
          <a:xfrm>
            <a:off x="0" y="365125"/>
            <a:ext cx="10515600" cy="1325563"/>
          </a:xfrm>
        </p:spPr>
        <p:txBody>
          <a:bodyPr rtlCol="0"/>
          <a:lstStyle/>
          <a:p>
            <a:pPr rtl="0"/>
            <a:r>
              <a:rPr lang="fr-FR" dirty="0"/>
              <a:t>Diapositive de tableau de bord 1</a:t>
            </a:r>
          </a:p>
        </p:txBody>
      </p:sp>
      <p:pic>
        <p:nvPicPr>
          <p:cNvPr id="4" name="Image 3">
            <a:extLst>
              <a:ext uri="{FF2B5EF4-FFF2-40B4-BE49-F238E27FC236}">
                <a16:creationId xmlns:a16="http://schemas.microsoft.com/office/drawing/2014/main" id="{420E0059-FAEA-486C-B311-2C30023A2B8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10493" y="5469772"/>
            <a:ext cx="900000" cy="900000"/>
          </a:xfrm>
          <a:prstGeom prst="rect">
            <a:avLst/>
          </a:prstGeom>
        </p:spPr>
      </p:pic>
    </p:spTree>
    <p:extLst>
      <p:ext uri="{BB962C8B-B14F-4D97-AF65-F5344CB8AC3E}">
        <p14:creationId xmlns:p14="http://schemas.microsoft.com/office/powerpoint/2010/main" val="3623649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Espace réservé du contenu 12">
            <a:extLst>
              <a:ext uri="{FF2B5EF4-FFF2-40B4-BE49-F238E27FC236}">
                <a16:creationId xmlns:a16="http://schemas.microsoft.com/office/drawing/2014/main" id="{42EE0409-4226-4A44-A287-8DD81AED8FF8}"/>
              </a:ext>
            </a:extLst>
          </p:cNvPr>
          <p:cNvSpPr>
            <a:spLocks noGrp="1"/>
          </p:cNvSpPr>
          <p:nvPr>
            <p:ph idx="1"/>
          </p:nvPr>
        </p:nvSpPr>
        <p:spPr>
          <a:xfrm>
            <a:off x="838200" y="1982934"/>
            <a:ext cx="10515600" cy="3476332"/>
          </a:xfrm>
        </p:spPr>
        <p:txBody>
          <a:bodyPr>
            <a:normAutofit/>
          </a:bodyPr>
          <a:lstStyle/>
          <a:p>
            <a:pPr>
              <a:spcBef>
                <a:spcPts val="1200"/>
              </a:spcBef>
              <a:spcAft>
                <a:spcPts val="1200"/>
              </a:spcAft>
            </a:pPr>
            <a:r>
              <a:rPr lang="fr-FR" dirty="0">
                <a:latin typeface="Montserrat" panose="00000500000000000000" pitchFamily="2" charset="0"/>
              </a:rPr>
              <a:t>Un tableau "</a:t>
            </a:r>
            <a:r>
              <a:rPr lang="fr-FR" b="1" dirty="0">
                <a:solidFill>
                  <a:srgbClr val="CD0041"/>
                </a:solidFill>
                <a:latin typeface="Montserrat" panose="00000500000000000000" pitchFamily="2" charset="0"/>
              </a:rPr>
              <a:t>incomplet</a:t>
            </a:r>
            <a:r>
              <a:rPr lang="fr-FR" dirty="0">
                <a:latin typeface="Montserrat" panose="00000500000000000000" pitchFamily="2" charset="0"/>
              </a:rPr>
              <a:t>" si &lt; 4 joueurs ou 4 paires</a:t>
            </a:r>
          </a:p>
          <a:p>
            <a:pPr>
              <a:spcBef>
                <a:spcPts val="1200"/>
              </a:spcBef>
              <a:spcAft>
                <a:spcPts val="1200"/>
              </a:spcAft>
            </a:pPr>
            <a:r>
              <a:rPr lang="fr-FR" dirty="0">
                <a:latin typeface="Montserrat" panose="00000500000000000000" pitchFamily="2" charset="0"/>
              </a:rPr>
              <a:t>Si votre tableau comporte au minimum 4 joueurs ou 4 paires, vous ne pouvez </a:t>
            </a:r>
            <a:r>
              <a:rPr lang="fr-FR" b="1" dirty="0">
                <a:solidFill>
                  <a:srgbClr val="CD0041"/>
                </a:solidFill>
                <a:latin typeface="Montserrat" panose="00000500000000000000" pitchFamily="2" charset="0"/>
              </a:rPr>
              <a:t>PAS</a:t>
            </a:r>
            <a:r>
              <a:rPr lang="fr-FR" dirty="0">
                <a:latin typeface="Montserrat" panose="00000500000000000000" pitchFamily="2" charset="0"/>
              </a:rPr>
              <a:t> faire de fusion après la clôture</a:t>
            </a:r>
            <a:endParaRPr lang="fr-BE" dirty="0">
              <a:latin typeface="Montserrat" panose="00000500000000000000" pitchFamily="2" charset="0"/>
            </a:endParaRPr>
          </a:p>
        </p:txBody>
      </p:sp>
      <p:sp>
        <p:nvSpPr>
          <p:cNvPr id="4" name="Rectangle 3">
            <a:extLst>
              <a:ext uri="{FF2B5EF4-FFF2-40B4-BE49-F238E27FC236}">
                <a16:creationId xmlns:a16="http://schemas.microsoft.com/office/drawing/2014/main" id="{BB794D13-CC07-4D42-AFA7-8A017B5BB01C}"/>
              </a:ext>
              <a:ext uri="{C183D7F6-B498-43B3-948B-1728B52AA6E4}">
                <adec:decorative xmlns:adec="http://schemas.microsoft.com/office/drawing/2017/decorative" val="1"/>
              </a:ext>
            </a:extLst>
          </p:cNvPr>
          <p:cNvSpPr/>
          <p:nvPr/>
        </p:nvSpPr>
        <p:spPr>
          <a:xfrm>
            <a:off x="11607800" y="0"/>
            <a:ext cx="584200" cy="584200"/>
          </a:xfrm>
          <a:prstGeom prst="rect">
            <a:avLst/>
          </a:prstGeom>
          <a:solidFill>
            <a:srgbClr val="CD00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sz="1400" noProof="1">
              <a:solidFill>
                <a:srgbClr val="0F2D40"/>
              </a:solidFill>
              <a:latin typeface="Montserrat" panose="00000500000000000000" pitchFamily="2" charset="0"/>
            </a:endParaRPr>
          </a:p>
        </p:txBody>
      </p:sp>
      <p:sp>
        <p:nvSpPr>
          <p:cNvPr id="5" name="Rectangle 4">
            <a:extLst>
              <a:ext uri="{FF2B5EF4-FFF2-40B4-BE49-F238E27FC236}">
                <a16:creationId xmlns:a16="http://schemas.microsoft.com/office/drawing/2014/main" id="{C4A71911-2F65-40FA-8D47-7174D5FDEFF3}"/>
              </a:ext>
              <a:ext uri="{C183D7F6-B498-43B3-948B-1728B52AA6E4}">
                <adec:decorative xmlns:adec="http://schemas.microsoft.com/office/drawing/2017/decorative" val="1"/>
              </a:ext>
            </a:extLst>
          </p:cNvPr>
          <p:cNvSpPr/>
          <p:nvPr/>
        </p:nvSpPr>
        <p:spPr>
          <a:xfrm>
            <a:off x="0" y="6273800"/>
            <a:ext cx="584200" cy="584200"/>
          </a:xfrm>
          <a:prstGeom prst="rect">
            <a:avLst/>
          </a:prstGeom>
          <a:solidFill>
            <a:srgbClr val="0F2D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sz="1400" noProof="1">
              <a:solidFill>
                <a:srgbClr val="0F2D40"/>
              </a:solidFill>
              <a:latin typeface="Montserrat" panose="00000500000000000000" pitchFamily="2" charset="0"/>
            </a:endParaRPr>
          </a:p>
        </p:txBody>
      </p:sp>
      <p:sp>
        <p:nvSpPr>
          <p:cNvPr id="6" name="Espace réservé de la date 4">
            <a:extLst>
              <a:ext uri="{FF2B5EF4-FFF2-40B4-BE49-F238E27FC236}">
                <a16:creationId xmlns:a16="http://schemas.microsoft.com/office/drawing/2014/main" id="{12DC400C-3853-4BD9-909D-5094BC9B6666}"/>
              </a:ext>
            </a:extLst>
          </p:cNvPr>
          <p:cNvSpPr txBox="1">
            <a:spLocks/>
          </p:cNvSpPr>
          <p:nvPr/>
        </p:nvSpPr>
        <p:spPr>
          <a:xfrm>
            <a:off x="838200" y="6356350"/>
            <a:ext cx="2743200" cy="365125"/>
          </a:xfrm>
          <a:prstGeom prst="rect">
            <a:avLst/>
          </a:prstGeom>
        </p:spPr>
        <p:txBody>
          <a:bodyPr vert="horz" lIns="91440" tIns="45720" rIns="91440" bIns="45720" rtlCol="0" anchor="ctr"/>
          <a:lstStyle>
            <a:defPPr rtl="0">
              <a:defRPr lang="fr-fr"/>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400" noProof="1">
                <a:solidFill>
                  <a:schemeClr val="bg1">
                    <a:lumMod val="75000"/>
                  </a:schemeClr>
                </a:solidFill>
                <a:latin typeface="Montserrat" panose="00000500000000000000" pitchFamily="2" charset="0"/>
              </a:rPr>
              <a:t>24/01/2022</a:t>
            </a:r>
          </a:p>
        </p:txBody>
      </p:sp>
      <p:sp>
        <p:nvSpPr>
          <p:cNvPr id="7" name="Espace réservé du numéro de diapositive 7">
            <a:extLst>
              <a:ext uri="{FF2B5EF4-FFF2-40B4-BE49-F238E27FC236}">
                <a16:creationId xmlns:a16="http://schemas.microsoft.com/office/drawing/2014/main" id="{5014E034-6FE7-4C11-943F-6710616C0CD5}"/>
              </a:ext>
            </a:extLst>
          </p:cNvPr>
          <p:cNvSpPr txBox="1">
            <a:spLocks/>
          </p:cNvSpPr>
          <p:nvPr/>
        </p:nvSpPr>
        <p:spPr>
          <a:xfrm>
            <a:off x="8610600" y="6356350"/>
            <a:ext cx="2743200" cy="365125"/>
          </a:xfrm>
          <a:prstGeom prst="rect">
            <a:avLst/>
          </a:prstGeom>
        </p:spPr>
        <p:txBody>
          <a:bodyPr vert="horz" lIns="91440" tIns="45720" rIns="91440" bIns="45720" rtlCol="0" anchor="ctr"/>
          <a:lstStyle>
            <a:defPPr rtl="0">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A4A7955-6230-48B4-BD8B-A7C460F75945}" type="slidenum">
              <a:rPr lang="fr-FR" sz="1400" noProof="1" smtClean="0">
                <a:solidFill>
                  <a:schemeClr val="bg1">
                    <a:lumMod val="75000"/>
                  </a:schemeClr>
                </a:solidFill>
                <a:latin typeface="Montserrat" panose="00000500000000000000" pitchFamily="2" charset="0"/>
              </a:rPr>
              <a:pPr/>
              <a:t>10</a:t>
            </a:fld>
            <a:endParaRPr lang="fr-FR" sz="1400" noProof="1">
              <a:solidFill>
                <a:schemeClr val="bg1">
                  <a:lumMod val="75000"/>
                </a:schemeClr>
              </a:solidFill>
              <a:latin typeface="Montserrat" panose="00000500000000000000" pitchFamily="2" charset="0"/>
            </a:endParaRPr>
          </a:p>
        </p:txBody>
      </p:sp>
      <p:sp>
        <p:nvSpPr>
          <p:cNvPr id="12" name="Titre 11">
            <a:extLst>
              <a:ext uri="{FF2B5EF4-FFF2-40B4-BE49-F238E27FC236}">
                <a16:creationId xmlns:a16="http://schemas.microsoft.com/office/drawing/2014/main" id="{0DC96D4E-BE6F-4ED9-9474-12DDCBBE5AC4}"/>
              </a:ext>
            </a:extLst>
          </p:cNvPr>
          <p:cNvSpPr>
            <a:spLocks noGrp="1"/>
          </p:cNvSpPr>
          <p:nvPr>
            <p:ph type="title"/>
          </p:nvPr>
        </p:nvSpPr>
        <p:spPr>
          <a:xfrm>
            <a:off x="838200" y="365126"/>
            <a:ext cx="10515600" cy="720724"/>
          </a:xfrm>
        </p:spPr>
        <p:txBody>
          <a:bodyPr>
            <a:noAutofit/>
          </a:bodyPr>
          <a:lstStyle/>
          <a:p>
            <a:pPr algn="ctr"/>
            <a:r>
              <a:rPr lang="fr-FR" sz="3200" b="1" dirty="0">
                <a:solidFill>
                  <a:srgbClr val="0F2D40"/>
                </a:solidFill>
                <a:latin typeface="Montserrat" panose="00000500000000000000" pitchFamily="2" charset="0"/>
              </a:rPr>
              <a:t>Regroupement par série après la clôture des inscriptions</a:t>
            </a:r>
            <a:endParaRPr lang="fr-BE" sz="3200" dirty="0">
              <a:solidFill>
                <a:srgbClr val="0F2D40"/>
              </a:solidFill>
              <a:latin typeface="Montserrat" panose="00000500000000000000" pitchFamily="2" charset="0"/>
            </a:endParaRPr>
          </a:p>
        </p:txBody>
      </p:sp>
    </p:spTree>
    <p:extLst>
      <p:ext uri="{BB962C8B-B14F-4D97-AF65-F5344CB8AC3E}">
        <p14:creationId xmlns:p14="http://schemas.microsoft.com/office/powerpoint/2010/main" val="41485532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au 2">
            <a:extLst>
              <a:ext uri="{FF2B5EF4-FFF2-40B4-BE49-F238E27FC236}">
                <a16:creationId xmlns:a16="http://schemas.microsoft.com/office/drawing/2014/main" id="{BDCCA012-B944-46E5-983C-4F43F23284E4}"/>
              </a:ext>
            </a:extLst>
          </p:cNvPr>
          <p:cNvGraphicFramePr>
            <a:graphicFrameLocks noGrp="1"/>
          </p:cNvGraphicFramePr>
          <p:nvPr>
            <p:ph idx="1"/>
            <p:extLst>
              <p:ext uri="{D42A27DB-BD31-4B8C-83A1-F6EECF244321}">
                <p14:modId xmlns:p14="http://schemas.microsoft.com/office/powerpoint/2010/main" val="1930601116"/>
              </p:ext>
            </p:extLst>
          </p:nvPr>
        </p:nvGraphicFramePr>
        <p:xfrm>
          <a:off x="877410" y="2489448"/>
          <a:ext cx="10515600" cy="3474720"/>
        </p:xfrm>
        <a:graphic>
          <a:graphicData uri="http://schemas.openxmlformats.org/drawingml/2006/table">
            <a:tbl>
              <a:tblPr firstRow="1" bandRow="1">
                <a:tableStyleId>{D27102A9-8310-4765-A935-A1911B00CA55}</a:tableStyleId>
              </a:tblPr>
              <a:tblGrid>
                <a:gridCol w="10515600">
                  <a:extLst>
                    <a:ext uri="{9D8B030D-6E8A-4147-A177-3AD203B41FA5}">
                      <a16:colId xmlns:a16="http://schemas.microsoft.com/office/drawing/2014/main" val="595092296"/>
                    </a:ext>
                  </a:extLst>
                </a:gridCol>
              </a:tblGrid>
              <a:tr h="370840">
                <a:tc>
                  <a:txBody>
                    <a:bodyPr/>
                    <a:lstStyle/>
                    <a:p>
                      <a:pPr algn="ctr"/>
                      <a:endParaRPr lang="fr-BE" b="0" dirty="0">
                        <a:latin typeface="Montserrat" panose="00000500000000000000" pitchFamily="2" charset="0"/>
                      </a:endParaRPr>
                    </a:p>
                    <a:p>
                      <a:pPr algn="ctr"/>
                      <a:r>
                        <a:rPr lang="fr-BE" b="0" dirty="0">
                          <a:latin typeface="Montserrat" panose="00000500000000000000" pitchFamily="2" charset="0"/>
                        </a:rPr>
                        <a:t>Tableau 2 : 4 joueurs</a:t>
                      </a:r>
                    </a:p>
                    <a:p>
                      <a:pPr algn="ctr"/>
                      <a:r>
                        <a:rPr lang="fr-BE" b="0" dirty="0">
                          <a:latin typeface="Montserrat" panose="00000500000000000000" pitchFamily="2" charset="0"/>
                        </a:rPr>
                        <a:t>Tableau 3 : </a:t>
                      </a:r>
                      <a:r>
                        <a:rPr lang="fr-BE" b="0" dirty="0">
                          <a:solidFill>
                            <a:srgbClr val="FF0000"/>
                          </a:solidFill>
                          <a:latin typeface="Montserrat" panose="00000500000000000000" pitchFamily="2" charset="0"/>
                        </a:rPr>
                        <a:t>3 joueurs (incomplet)</a:t>
                      </a:r>
                    </a:p>
                    <a:p>
                      <a:pPr algn="ctr"/>
                      <a:r>
                        <a:rPr lang="fr-BE" b="0" dirty="0">
                          <a:latin typeface="Montserrat" panose="00000500000000000000" pitchFamily="2" charset="0"/>
                        </a:rPr>
                        <a:t>Tableau 4 : 6 joueurs</a:t>
                      </a:r>
                    </a:p>
                    <a:p>
                      <a:pPr algn="ctr"/>
                      <a:endParaRPr lang="fr-BE" b="0" dirty="0">
                        <a:latin typeface="Montserrat" panose="00000500000000000000" pitchFamily="2" charset="0"/>
                      </a:endParaRPr>
                    </a:p>
                    <a:p>
                      <a:pPr algn="ctr"/>
                      <a:endParaRPr lang="fr-BE" b="0" dirty="0">
                        <a:latin typeface="Montserrat" panose="00000500000000000000" pitchFamily="2" charset="0"/>
                      </a:endParaRPr>
                    </a:p>
                  </a:txBody>
                  <a:tcPr anchor="ctr"/>
                </a:tc>
                <a:extLst>
                  <a:ext uri="{0D108BD9-81ED-4DB2-BD59-A6C34878D82A}">
                    <a16:rowId xmlns:a16="http://schemas.microsoft.com/office/drawing/2014/main" val="678051984"/>
                  </a:ext>
                </a:extLst>
              </a:tr>
              <a:tr h="370840">
                <a:tc>
                  <a:txBody>
                    <a:bodyPr/>
                    <a:lstStyle/>
                    <a:p>
                      <a:pPr algn="ctr"/>
                      <a:endParaRPr lang="fr-BE" dirty="0">
                        <a:latin typeface="Montserrat" panose="00000500000000000000" pitchFamily="2" charset="0"/>
                      </a:endParaRPr>
                    </a:p>
                    <a:p>
                      <a:pPr algn="ctr"/>
                      <a:endParaRPr lang="fr-BE" dirty="0">
                        <a:solidFill>
                          <a:schemeClr val="accent6">
                            <a:lumMod val="75000"/>
                          </a:schemeClr>
                        </a:solidFill>
                        <a:latin typeface="Montserrat" panose="00000500000000000000" pitchFamily="2" charset="0"/>
                      </a:endParaRPr>
                    </a:p>
                    <a:p>
                      <a:pPr algn="ctr"/>
                      <a:r>
                        <a:rPr lang="fr-BE" dirty="0">
                          <a:solidFill>
                            <a:schemeClr val="accent6">
                              <a:lumMod val="75000"/>
                            </a:schemeClr>
                          </a:solidFill>
                          <a:latin typeface="Montserrat" panose="00000500000000000000" pitchFamily="2" charset="0"/>
                        </a:rPr>
                        <a:t>Tableau 2/3 : 7 joueurs</a:t>
                      </a:r>
                    </a:p>
                    <a:p>
                      <a:pPr algn="ctr"/>
                      <a:r>
                        <a:rPr lang="fr-BE" dirty="0">
                          <a:latin typeface="Montserrat" panose="00000500000000000000" pitchFamily="2" charset="0"/>
                        </a:rPr>
                        <a:t>Tableau 4 : 6 joueurs</a:t>
                      </a:r>
                    </a:p>
                    <a:p>
                      <a:pPr algn="ctr"/>
                      <a:endParaRPr lang="fr-BE" dirty="0">
                        <a:latin typeface="Montserrat" panose="00000500000000000000" pitchFamily="2" charset="0"/>
                      </a:endParaRPr>
                    </a:p>
                    <a:p>
                      <a:pPr algn="ctr"/>
                      <a:endParaRPr lang="fr-BE" dirty="0">
                        <a:latin typeface="Montserrat" panose="00000500000000000000" pitchFamily="2" charset="0"/>
                      </a:endParaRPr>
                    </a:p>
                  </a:txBody>
                  <a:tcPr anchor="ctr"/>
                </a:tc>
                <a:extLst>
                  <a:ext uri="{0D108BD9-81ED-4DB2-BD59-A6C34878D82A}">
                    <a16:rowId xmlns:a16="http://schemas.microsoft.com/office/drawing/2014/main" val="1602906408"/>
                  </a:ext>
                </a:extLst>
              </a:tr>
            </a:tbl>
          </a:graphicData>
        </a:graphic>
      </p:graphicFrame>
      <p:sp>
        <p:nvSpPr>
          <p:cNvPr id="4" name="Rectangle 3">
            <a:extLst>
              <a:ext uri="{FF2B5EF4-FFF2-40B4-BE49-F238E27FC236}">
                <a16:creationId xmlns:a16="http://schemas.microsoft.com/office/drawing/2014/main" id="{BB794D13-CC07-4D42-AFA7-8A017B5BB01C}"/>
              </a:ext>
              <a:ext uri="{C183D7F6-B498-43B3-948B-1728B52AA6E4}">
                <adec:decorative xmlns:adec="http://schemas.microsoft.com/office/drawing/2017/decorative" val="1"/>
              </a:ext>
            </a:extLst>
          </p:cNvPr>
          <p:cNvSpPr/>
          <p:nvPr/>
        </p:nvSpPr>
        <p:spPr>
          <a:xfrm>
            <a:off x="11607800" y="0"/>
            <a:ext cx="584200" cy="584200"/>
          </a:xfrm>
          <a:prstGeom prst="rect">
            <a:avLst/>
          </a:prstGeom>
          <a:solidFill>
            <a:srgbClr val="CD00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sz="1400" noProof="1">
              <a:solidFill>
                <a:srgbClr val="0F2D40"/>
              </a:solidFill>
              <a:latin typeface="Montserrat" panose="00000500000000000000" pitchFamily="2" charset="0"/>
            </a:endParaRPr>
          </a:p>
        </p:txBody>
      </p:sp>
      <p:sp>
        <p:nvSpPr>
          <p:cNvPr id="5" name="Rectangle 4">
            <a:extLst>
              <a:ext uri="{FF2B5EF4-FFF2-40B4-BE49-F238E27FC236}">
                <a16:creationId xmlns:a16="http://schemas.microsoft.com/office/drawing/2014/main" id="{C4A71911-2F65-40FA-8D47-7174D5FDEFF3}"/>
              </a:ext>
              <a:ext uri="{C183D7F6-B498-43B3-948B-1728B52AA6E4}">
                <adec:decorative xmlns:adec="http://schemas.microsoft.com/office/drawing/2017/decorative" val="1"/>
              </a:ext>
            </a:extLst>
          </p:cNvPr>
          <p:cNvSpPr/>
          <p:nvPr/>
        </p:nvSpPr>
        <p:spPr>
          <a:xfrm>
            <a:off x="0" y="6273800"/>
            <a:ext cx="584200" cy="584200"/>
          </a:xfrm>
          <a:prstGeom prst="rect">
            <a:avLst/>
          </a:prstGeom>
          <a:solidFill>
            <a:srgbClr val="0F2D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sz="1400" noProof="1">
              <a:solidFill>
                <a:srgbClr val="0F2D40"/>
              </a:solidFill>
              <a:latin typeface="Montserrat" panose="00000500000000000000" pitchFamily="2" charset="0"/>
            </a:endParaRPr>
          </a:p>
        </p:txBody>
      </p:sp>
      <p:sp>
        <p:nvSpPr>
          <p:cNvPr id="6" name="Espace réservé de la date 4">
            <a:extLst>
              <a:ext uri="{FF2B5EF4-FFF2-40B4-BE49-F238E27FC236}">
                <a16:creationId xmlns:a16="http://schemas.microsoft.com/office/drawing/2014/main" id="{12DC400C-3853-4BD9-909D-5094BC9B6666}"/>
              </a:ext>
            </a:extLst>
          </p:cNvPr>
          <p:cNvSpPr txBox="1">
            <a:spLocks/>
          </p:cNvSpPr>
          <p:nvPr/>
        </p:nvSpPr>
        <p:spPr>
          <a:xfrm>
            <a:off x="838200" y="6356350"/>
            <a:ext cx="2743200" cy="365125"/>
          </a:xfrm>
          <a:prstGeom prst="rect">
            <a:avLst/>
          </a:prstGeom>
        </p:spPr>
        <p:txBody>
          <a:bodyPr vert="horz" lIns="91440" tIns="45720" rIns="91440" bIns="45720" rtlCol="0" anchor="ctr"/>
          <a:lstStyle>
            <a:defPPr rtl="0">
              <a:defRPr lang="fr-fr"/>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400" noProof="1">
                <a:solidFill>
                  <a:schemeClr val="bg1">
                    <a:lumMod val="75000"/>
                  </a:schemeClr>
                </a:solidFill>
                <a:latin typeface="Montserrat" panose="00000500000000000000" pitchFamily="2" charset="0"/>
              </a:rPr>
              <a:t>24/01/2022</a:t>
            </a:r>
          </a:p>
        </p:txBody>
      </p:sp>
      <p:sp>
        <p:nvSpPr>
          <p:cNvPr id="7" name="Espace réservé du numéro de diapositive 7">
            <a:extLst>
              <a:ext uri="{FF2B5EF4-FFF2-40B4-BE49-F238E27FC236}">
                <a16:creationId xmlns:a16="http://schemas.microsoft.com/office/drawing/2014/main" id="{5014E034-6FE7-4C11-943F-6710616C0CD5}"/>
              </a:ext>
            </a:extLst>
          </p:cNvPr>
          <p:cNvSpPr txBox="1">
            <a:spLocks/>
          </p:cNvSpPr>
          <p:nvPr/>
        </p:nvSpPr>
        <p:spPr>
          <a:xfrm>
            <a:off x="8610600" y="6356350"/>
            <a:ext cx="2743200" cy="365125"/>
          </a:xfrm>
          <a:prstGeom prst="rect">
            <a:avLst/>
          </a:prstGeom>
        </p:spPr>
        <p:txBody>
          <a:bodyPr vert="horz" lIns="91440" tIns="45720" rIns="91440" bIns="45720" rtlCol="0" anchor="ctr"/>
          <a:lstStyle>
            <a:defPPr rtl="0">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A4A7955-6230-48B4-BD8B-A7C460F75945}" type="slidenum">
              <a:rPr lang="fr-FR" sz="1400" noProof="1" smtClean="0">
                <a:solidFill>
                  <a:schemeClr val="bg1">
                    <a:lumMod val="75000"/>
                  </a:schemeClr>
                </a:solidFill>
                <a:latin typeface="Montserrat" panose="00000500000000000000" pitchFamily="2" charset="0"/>
              </a:rPr>
              <a:pPr/>
              <a:t>11</a:t>
            </a:fld>
            <a:endParaRPr lang="fr-FR" sz="1400" noProof="1">
              <a:solidFill>
                <a:schemeClr val="bg1">
                  <a:lumMod val="75000"/>
                </a:schemeClr>
              </a:solidFill>
              <a:latin typeface="Montserrat" panose="00000500000000000000" pitchFamily="2" charset="0"/>
            </a:endParaRPr>
          </a:p>
        </p:txBody>
      </p:sp>
      <p:sp>
        <p:nvSpPr>
          <p:cNvPr id="12" name="Titre 11">
            <a:extLst>
              <a:ext uri="{FF2B5EF4-FFF2-40B4-BE49-F238E27FC236}">
                <a16:creationId xmlns:a16="http://schemas.microsoft.com/office/drawing/2014/main" id="{0DC96D4E-BE6F-4ED9-9474-12DDCBBE5AC4}"/>
              </a:ext>
            </a:extLst>
          </p:cNvPr>
          <p:cNvSpPr>
            <a:spLocks noGrp="1"/>
          </p:cNvSpPr>
          <p:nvPr>
            <p:ph type="title"/>
          </p:nvPr>
        </p:nvSpPr>
        <p:spPr>
          <a:xfrm>
            <a:off x="838200" y="365126"/>
            <a:ext cx="10515600" cy="720724"/>
          </a:xfrm>
        </p:spPr>
        <p:txBody>
          <a:bodyPr>
            <a:noAutofit/>
          </a:bodyPr>
          <a:lstStyle/>
          <a:p>
            <a:pPr algn="ctr"/>
            <a:r>
              <a:rPr lang="fr-FR" sz="3200" b="1" dirty="0">
                <a:solidFill>
                  <a:srgbClr val="0F2D40"/>
                </a:solidFill>
                <a:latin typeface="Montserrat" panose="00000500000000000000" pitchFamily="2" charset="0"/>
              </a:rPr>
              <a:t>Tableau par classement distinct</a:t>
            </a:r>
            <a:br>
              <a:rPr lang="fr-FR" sz="3200" b="1" dirty="0">
                <a:solidFill>
                  <a:srgbClr val="0F2D40"/>
                </a:solidFill>
                <a:latin typeface="Montserrat" panose="00000500000000000000" pitchFamily="2" charset="0"/>
              </a:rPr>
            </a:br>
            <a:r>
              <a:rPr lang="fr-FR" sz="2000" dirty="0">
                <a:solidFill>
                  <a:srgbClr val="0F2D40"/>
                </a:solidFill>
                <a:latin typeface="Montserrat" panose="00000500000000000000" pitchFamily="2" charset="0"/>
              </a:rPr>
              <a:t>incomplet</a:t>
            </a:r>
            <a:endParaRPr lang="fr-BE" sz="2000" dirty="0">
              <a:solidFill>
                <a:srgbClr val="0F2D40"/>
              </a:solidFill>
              <a:latin typeface="Montserrat" panose="00000500000000000000" pitchFamily="2" charset="0"/>
            </a:endParaRPr>
          </a:p>
        </p:txBody>
      </p:sp>
      <p:sp>
        <p:nvSpPr>
          <p:cNvPr id="8" name="Flèche : droite 7">
            <a:extLst>
              <a:ext uri="{FF2B5EF4-FFF2-40B4-BE49-F238E27FC236}">
                <a16:creationId xmlns:a16="http://schemas.microsoft.com/office/drawing/2014/main" id="{28A3D061-9D5B-40FC-A678-3358B56D68AD}"/>
              </a:ext>
            </a:extLst>
          </p:cNvPr>
          <p:cNvSpPr/>
          <p:nvPr/>
        </p:nvSpPr>
        <p:spPr>
          <a:xfrm rot="5400000">
            <a:off x="5736000" y="4046808"/>
            <a:ext cx="720000" cy="360000"/>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fr-BE" dirty="0"/>
          </a:p>
        </p:txBody>
      </p:sp>
      <p:sp>
        <p:nvSpPr>
          <p:cNvPr id="14" name="ZoneTexte 13">
            <a:extLst>
              <a:ext uri="{FF2B5EF4-FFF2-40B4-BE49-F238E27FC236}">
                <a16:creationId xmlns:a16="http://schemas.microsoft.com/office/drawing/2014/main" id="{4EC93812-2F82-42B7-AB7F-61C6F8BAFA41}"/>
              </a:ext>
            </a:extLst>
          </p:cNvPr>
          <p:cNvSpPr txBox="1"/>
          <p:nvPr/>
        </p:nvSpPr>
        <p:spPr>
          <a:xfrm>
            <a:off x="916620" y="1442472"/>
            <a:ext cx="10476390" cy="954107"/>
          </a:xfrm>
          <a:prstGeom prst="rect">
            <a:avLst/>
          </a:prstGeom>
          <a:noFill/>
        </p:spPr>
        <p:txBody>
          <a:bodyPr wrap="square">
            <a:spAutoFit/>
          </a:bodyPr>
          <a:lstStyle/>
          <a:p>
            <a:pPr>
              <a:spcBef>
                <a:spcPts val="1200"/>
              </a:spcBef>
              <a:spcAft>
                <a:spcPts val="1200"/>
              </a:spcAft>
            </a:pPr>
            <a:r>
              <a:rPr lang="fr-FR" sz="2800" dirty="0">
                <a:latin typeface="Montserrat" panose="00000500000000000000" pitchFamily="2" charset="0"/>
              </a:rPr>
              <a:t>SI tableau incomplet =&gt; Fusion avec le classement directement supérieur s’il existe</a:t>
            </a:r>
            <a:endParaRPr lang="fr-BE" sz="2800" dirty="0">
              <a:latin typeface="Montserrat" panose="00000500000000000000" pitchFamily="2" charset="0"/>
            </a:endParaRPr>
          </a:p>
        </p:txBody>
      </p:sp>
    </p:spTree>
    <p:extLst>
      <p:ext uri="{BB962C8B-B14F-4D97-AF65-F5344CB8AC3E}">
        <p14:creationId xmlns:p14="http://schemas.microsoft.com/office/powerpoint/2010/main" val="10624142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B794D13-CC07-4D42-AFA7-8A017B5BB01C}"/>
              </a:ext>
              <a:ext uri="{C183D7F6-B498-43B3-948B-1728B52AA6E4}">
                <adec:decorative xmlns:adec="http://schemas.microsoft.com/office/drawing/2017/decorative" val="1"/>
              </a:ext>
            </a:extLst>
          </p:cNvPr>
          <p:cNvSpPr/>
          <p:nvPr/>
        </p:nvSpPr>
        <p:spPr>
          <a:xfrm>
            <a:off x="11607800" y="0"/>
            <a:ext cx="584200" cy="584200"/>
          </a:xfrm>
          <a:prstGeom prst="rect">
            <a:avLst/>
          </a:prstGeom>
          <a:solidFill>
            <a:srgbClr val="CD00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sz="1400" noProof="1">
              <a:solidFill>
                <a:srgbClr val="0F2D40"/>
              </a:solidFill>
              <a:latin typeface="Montserrat" panose="00000500000000000000" pitchFamily="2" charset="0"/>
            </a:endParaRPr>
          </a:p>
        </p:txBody>
      </p:sp>
      <p:sp>
        <p:nvSpPr>
          <p:cNvPr id="5" name="Rectangle 4">
            <a:extLst>
              <a:ext uri="{FF2B5EF4-FFF2-40B4-BE49-F238E27FC236}">
                <a16:creationId xmlns:a16="http://schemas.microsoft.com/office/drawing/2014/main" id="{C4A71911-2F65-40FA-8D47-7174D5FDEFF3}"/>
              </a:ext>
              <a:ext uri="{C183D7F6-B498-43B3-948B-1728B52AA6E4}">
                <adec:decorative xmlns:adec="http://schemas.microsoft.com/office/drawing/2017/decorative" val="1"/>
              </a:ext>
            </a:extLst>
          </p:cNvPr>
          <p:cNvSpPr/>
          <p:nvPr/>
        </p:nvSpPr>
        <p:spPr>
          <a:xfrm>
            <a:off x="0" y="6273800"/>
            <a:ext cx="584200" cy="584200"/>
          </a:xfrm>
          <a:prstGeom prst="rect">
            <a:avLst/>
          </a:prstGeom>
          <a:solidFill>
            <a:srgbClr val="0F2D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sz="1400" noProof="1">
              <a:solidFill>
                <a:srgbClr val="0F2D40"/>
              </a:solidFill>
              <a:latin typeface="Montserrat" panose="00000500000000000000" pitchFamily="2" charset="0"/>
            </a:endParaRPr>
          </a:p>
        </p:txBody>
      </p:sp>
      <p:sp>
        <p:nvSpPr>
          <p:cNvPr id="6" name="Espace réservé de la date 4">
            <a:extLst>
              <a:ext uri="{FF2B5EF4-FFF2-40B4-BE49-F238E27FC236}">
                <a16:creationId xmlns:a16="http://schemas.microsoft.com/office/drawing/2014/main" id="{12DC400C-3853-4BD9-909D-5094BC9B6666}"/>
              </a:ext>
            </a:extLst>
          </p:cNvPr>
          <p:cNvSpPr txBox="1">
            <a:spLocks/>
          </p:cNvSpPr>
          <p:nvPr/>
        </p:nvSpPr>
        <p:spPr>
          <a:xfrm>
            <a:off x="838200" y="6356350"/>
            <a:ext cx="2743200" cy="365125"/>
          </a:xfrm>
          <a:prstGeom prst="rect">
            <a:avLst/>
          </a:prstGeom>
        </p:spPr>
        <p:txBody>
          <a:bodyPr vert="horz" lIns="91440" tIns="45720" rIns="91440" bIns="45720" rtlCol="0" anchor="ctr"/>
          <a:lstStyle>
            <a:defPPr rtl="0">
              <a:defRPr lang="fr-fr"/>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400" noProof="1">
                <a:solidFill>
                  <a:schemeClr val="bg1">
                    <a:lumMod val="75000"/>
                  </a:schemeClr>
                </a:solidFill>
                <a:latin typeface="Montserrat" panose="00000500000000000000" pitchFamily="2" charset="0"/>
              </a:rPr>
              <a:t>24/01/2022</a:t>
            </a:r>
          </a:p>
        </p:txBody>
      </p:sp>
      <p:sp>
        <p:nvSpPr>
          <p:cNvPr id="7" name="Espace réservé du numéro de diapositive 7">
            <a:extLst>
              <a:ext uri="{FF2B5EF4-FFF2-40B4-BE49-F238E27FC236}">
                <a16:creationId xmlns:a16="http://schemas.microsoft.com/office/drawing/2014/main" id="{5014E034-6FE7-4C11-943F-6710616C0CD5}"/>
              </a:ext>
            </a:extLst>
          </p:cNvPr>
          <p:cNvSpPr txBox="1">
            <a:spLocks/>
          </p:cNvSpPr>
          <p:nvPr/>
        </p:nvSpPr>
        <p:spPr>
          <a:xfrm>
            <a:off x="8610600" y="6356350"/>
            <a:ext cx="2743200" cy="365125"/>
          </a:xfrm>
          <a:prstGeom prst="rect">
            <a:avLst/>
          </a:prstGeom>
        </p:spPr>
        <p:txBody>
          <a:bodyPr vert="horz" lIns="91440" tIns="45720" rIns="91440" bIns="45720" rtlCol="0" anchor="ctr"/>
          <a:lstStyle>
            <a:defPPr rtl="0">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A4A7955-6230-48B4-BD8B-A7C460F75945}" type="slidenum">
              <a:rPr lang="fr-FR" sz="1400" noProof="1" smtClean="0">
                <a:solidFill>
                  <a:schemeClr val="bg1">
                    <a:lumMod val="75000"/>
                  </a:schemeClr>
                </a:solidFill>
                <a:latin typeface="Montserrat" panose="00000500000000000000" pitchFamily="2" charset="0"/>
              </a:rPr>
              <a:pPr/>
              <a:t>12</a:t>
            </a:fld>
            <a:endParaRPr lang="fr-FR" sz="1400" noProof="1">
              <a:solidFill>
                <a:schemeClr val="bg1">
                  <a:lumMod val="75000"/>
                </a:schemeClr>
              </a:solidFill>
              <a:latin typeface="Montserrat" panose="00000500000000000000" pitchFamily="2" charset="0"/>
            </a:endParaRPr>
          </a:p>
        </p:txBody>
      </p:sp>
      <p:sp>
        <p:nvSpPr>
          <p:cNvPr id="12" name="Titre 11">
            <a:extLst>
              <a:ext uri="{FF2B5EF4-FFF2-40B4-BE49-F238E27FC236}">
                <a16:creationId xmlns:a16="http://schemas.microsoft.com/office/drawing/2014/main" id="{0DC96D4E-BE6F-4ED9-9474-12DDCBBE5AC4}"/>
              </a:ext>
            </a:extLst>
          </p:cNvPr>
          <p:cNvSpPr>
            <a:spLocks noGrp="1"/>
          </p:cNvSpPr>
          <p:nvPr>
            <p:ph type="title"/>
          </p:nvPr>
        </p:nvSpPr>
        <p:spPr>
          <a:xfrm>
            <a:off x="838200" y="365126"/>
            <a:ext cx="10515600" cy="720724"/>
          </a:xfrm>
        </p:spPr>
        <p:txBody>
          <a:bodyPr>
            <a:noAutofit/>
          </a:bodyPr>
          <a:lstStyle/>
          <a:p>
            <a:pPr algn="ctr"/>
            <a:r>
              <a:rPr lang="fr-FR" sz="3200" b="1" dirty="0">
                <a:solidFill>
                  <a:srgbClr val="0F2D40"/>
                </a:solidFill>
                <a:latin typeface="Montserrat" panose="00000500000000000000" pitchFamily="2" charset="0"/>
              </a:rPr>
              <a:t>Tableau en série</a:t>
            </a:r>
            <a:br>
              <a:rPr lang="fr-FR" sz="3200" b="1" dirty="0">
                <a:solidFill>
                  <a:srgbClr val="0F2D40"/>
                </a:solidFill>
                <a:latin typeface="Montserrat" panose="00000500000000000000" pitchFamily="2" charset="0"/>
              </a:rPr>
            </a:br>
            <a:r>
              <a:rPr lang="fr-FR" sz="2000" dirty="0">
                <a:solidFill>
                  <a:srgbClr val="0F2D40"/>
                </a:solidFill>
                <a:latin typeface="Montserrat" panose="00000500000000000000" pitchFamily="2" charset="0"/>
              </a:rPr>
              <a:t>incomplet</a:t>
            </a:r>
            <a:endParaRPr lang="fr-BE" sz="2000" dirty="0">
              <a:solidFill>
                <a:srgbClr val="0F2D40"/>
              </a:solidFill>
              <a:latin typeface="Montserrat" panose="00000500000000000000" pitchFamily="2" charset="0"/>
            </a:endParaRPr>
          </a:p>
        </p:txBody>
      </p:sp>
      <p:sp>
        <p:nvSpPr>
          <p:cNvPr id="11" name="Espace réservé du contenu 12">
            <a:extLst>
              <a:ext uri="{FF2B5EF4-FFF2-40B4-BE49-F238E27FC236}">
                <a16:creationId xmlns:a16="http://schemas.microsoft.com/office/drawing/2014/main" id="{F20C2E77-063E-48DC-A956-4DB3E8BD9AEF}"/>
              </a:ext>
            </a:extLst>
          </p:cNvPr>
          <p:cNvSpPr>
            <a:spLocks noGrp="1"/>
          </p:cNvSpPr>
          <p:nvPr>
            <p:ph idx="1"/>
          </p:nvPr>
        </p:nvSpPr>
        <p:spPr>
          <a:xfrm>
            <a:off x="838200" y="1321046"/>
            <a:ext cx="10515600" cy="4800107"/>
          </a:xfrm>
        </p:spPr>
        <p:txBody>
          <a:bodyPr>
            <a:normAutofit/>
          </a:bodyPr>
          <a:lstStyle/>
          <a:p>
            <a:pPr>
              <a:spcBef>
                <a:spcPts val="1200"/>
              </a:spcBef>
              <a:spcAft>
                <a:spcPts val="1200"/>
              </a:spcAft>
            </a:pPr>
            <a:r>
              <a:rPr lang="fr-BE" sz="2800" dirty="0">
                <a:latin typeface="Montserrat" panose="00000500000000000000" pitchFamily="2" charset="0"/>
              </a:rPr>
              <a:t>Tableau incomplet </a:t>
            </a:r>
            <a:r>
              <a:rPr lang="fr-BE" sz="2800" b="1" u="sng" dirty="0">
                <a:latin typeface="Montserrat" panose="00000500000000000000" pitchFamily="2" charset="0"/>
              </a:rPr>
              <a:t>SI</a:t>
            </a:r>
            <a:r>
              <a:rPr lang="fr-BE" sz="2800" dirty="0">
                <a:latin typeface="Montserrat" panose="00000500000000000000" pitchFamily="2" charset="0"/>
              </a:rPr>
              <a:t> moins de 4 joueurs/paires</a:t>
            </a:r>
          </a:p>
          <a:p>
            <a:pPr lvl="1">
              <a:spcBef>
                <a:spcPts val="1200"/>
              </a:spcBef>
              <a:spcAft>
                <a:spcPts val="1200"/>
              </a:spcAft>
            </a:pPr>
            <a:r>
              <a:rPr lang="fr-BE" sz="2000" b="1" dirty="0">
                <a:solidFill>
                  <a:srgbClr val="CD0041"/>
                </a:solidFill>
                <a:latin typeface="Montserrat" panose="00000500000000000000" pitchFamily="2" charset="0"/>
              </a:rPr>
              <a:t>Tableau en série</a:t>
            </a:r>
            <a:r>
              <a:rPr lang="fr-BE" sz="2000" dirty="0">
                <a:solidFill>
                  <a:srgbClr val="0F2D40"/>
                </a:solidFill>
                <a:latin typeface="Montserrat" panose="00000500000000000000" pitchFamily="2" charset="0"/>
              </a:rPr>
              <a:t>, vous pouvez AU CHOIX</a:t>
            </a:r>
          </a:p>
          <a:p>
            <a:pPr lvl="2">
              <a:spcBef>
                <a:spcPts val="600"/>
              </a:spcBef>
              <a:spcAft>
                <a:spcPts val="600"/>
              </a:spcAft>
            </a:pPr>
            <a:r>
              <a:rPr lang="fr-FR" sz="1600" dirty="0">
                <a:latin typeface="Montserrat" panose="00000500000000000000" pitchFamily="2" charset="0"/>
              </a:rPr>
              <a:t>Soit l’annuler</a:t>
            </a:r>
          </a:p>
          <a:p>
            <a:pPr lvl="2">
              <a:spcBef>
                <a:spcPts val="600"/>
              </a:spcBef>
              <a:spcAft>
                <a:spcPts val="600"/>
              </a:spcAft>
            </a:pPr>
            <a:r>
              <a:rPr lang="fr-FR" sz="1600" dirty="0">
                <a:latin typeface="Montserrat" panose="00000500000000000000" pitchFamily="2" charset="0"/>
              </a:rPr>
              <a:t>Soit le jouer avec le consentement de tous les joueurs</a:t>
            </a:r>
          </a:p>
          <a:p>
            <a:pPr lvl="2">
              <a:spcBef>
                <a:spcPts val="600"/>
              </a:spcBef>
              <a:spcAft>
                <a:spcPts val="600"/>
              </a:spcAft>
            </a:pPr>
            <a:r>
              <a:rPr lang="fr-FR" sz="1600" dirty="0">
                <a:latin typeface="Montserrat" panose="00000500000000000000" pitchFamily="2" charset="0"/>
              </a:rPr>
              <a:t>Soit verser les joueurs du classement le plus élevé qui le désirent dans le tableau du classement directement supérieur s’il existe. </a:t>
            </a:r>
          </a:p>
          <a:p>
            <a:pPr lvl="3">
              <a:spcBef>
                <a:spcPts val="1200"/>
              </a:spcBef>
              <a:spcAft>
                <a:spcPts val="1200"/>
              </a:spcAft>
              <a:buFont typeface="Symbol" panose="05050102010706020507" pitchFamily="18" charset="2"/>
              <a:buChar char="Þ"/>
            </a:pPr>
            <a:r>
              <a:rPr lang="fr-FR" sz="1400" dirty="0">
                <a:latin typeface="Montserrat" panose="00000500000000000000" pitchFamily="2" charset="0"/>
              </a:rPr>
              <a:t>Les joueurs restants peuvent jouer ensemble s’ils le désirent </a:t>
            </a:r>
          </a:p>
          <a:p>
            <a:pPr lvl="3">
              <a:spcBef>
                <a:spcPts val="1200"/>
              </a:spcBef>
              <a:spcAft>
                <a:spcPts val="1200"/>
              </a:spcAft>
              <a:buFont typeface="Symbol" panose="05050102010706020507" pitchFamily="18" charset="2"/>
              <a:buChar char="Þ"/>
            </a:pPr>
            <a:r>
              <a:rPr lang="fr-FR" sz="1400" dirty="0">
                <a:latin typeface="Montserrat" panose="00000500000000000000" pitchFamily="2" charset="0"/>
              </a:rPr>
              <a:t>Les joueurs du classement le plus bas peuvent éventuellement être versés dans le tableau du classement directement inférieur s’il existe ET si les joueurs de ce tableau inférieur ont marqué leur accord</a:t>
            </a:r>
            <a:endParaRPr lang="fr-BE" sz="1400" dirty="0">
              <a:latin typeface="Montserrat" panose="00000500000000000000" pitchFamily="2" charset="0"/>
            </a:endParaRPr>
          </a:p>
          <a:p>
            <a:pPr marL="457200" lvl="1" indent="0">
              <a:spcBef>
                <a:spcPts val="1200"/>
              </a:spcBef>
              <a:spcAft>
                <a:spcPts val="1200"/>
              </a:spcAft>
              <a:buNone/>
            </a:pPr>
            <a:r>
              <a:rPr lang="fr-BE" sz="2000" b="1" i="1" u="sng" dirty="0">
                <a:latin typeface="Montserrat" panose="00000500000000000000" pitchFamily="2" charset="0"/>
              </a:rPr>
              <a:t>Conseil :</a:t>
            </a:r>
            <a:r>
              <a:rPr lang="fr-BE" sz="2000" dirty="0">
                <a:latin typeface="Montserrat" panose="00000500000000000000" pitchFamily="2" charset="0"/>
              </a:rPr>
              <a:t> suivez vos inscriptions au fur et à mesure pour ne pas devoir régler ces problématiques à la clôture des inscriptions</a:t>
            </a:r>
          </a:p>
        </p:txBody>
      </p:sp>
    </p:spTree>
    <p:extLst>
      <p:ext uri="{BB962C8B-B14F-4D97-AF65-F5344CB8AC3E}">
        <p14:creationId xmlns:p14="http://schemas.microsoft.com/office/powerpoint/2010/main" val="9117197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B794D13-CC07-4D42-AFA7-8A017B5BB01C}"/>
              </a:ext>
              <a:ext uri="{C183D7F6-B498-43B3-948B-1728B52AA6E4}">
                <adec:decorative xmlns:adec="http://schemas.microsoft.com/office/drawing/2017/decorative" val="1"/>
              </a:ext>
            </a:extLst>
          </p:cNvPr>
          <p:cNvSpPr/>
          <p:nvPr/>
        </p:nvSpPr>
        <p:spPr>
          <a:xfrm>
            <a:off x="11607800" y="0"/>
            <a:ext cx="584200" cy="584200"/>
          </a:xfrm>
          <a:prstGeom prst="rect">
            <a:avLst/>
          </a:prstGeom>
          <a:solidFill>
            <a:srgbClr val="CD00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sz="1400" noProof="1">
              <a:solidFill>
                <a:srgbClr val="0F2D40"/>
              </a:solidFill>
              <a:latin typeface="Montserrat" panose="00000500000000000000" pitchFamily="2" charset="0"/>
            </a:endParaRPr>
          </a:p>
        </p:txBody>
      </p:sp>
      <p:sp>
        <p:nvSpPr>
          <p:cNvPr id="5" name="Rectangle 4">
            <a:extLst>
              <a:ext uri="{FF2B5EF4-FFF2-40B4-BE49-F238E27FC236}">
                <a16:creationId xmlns:a16="http://schemas.microsoft.com/office/drawing/2014/main" id="{C4A71911-2F65-40FA-8D47-7174D5FDEFF3}"/>
              </a:ext>
              <a:ext uri="{C183D7F6-B498-43B3-948B-1728B52AA6E4}">
                <adec:decorative xmlns:adec="http://schemas.microsoft.com/office/drawing/2017/decorative" val="1"/>
              </a:ext>
            </a:extLst>
          </p:cNvPr>
          <p:cNvSpPr/>
          <p:nvPr/>
        </p:nvSpPr>
        <p:spPr>
          <a:xfrm>
            <a:off x="0" y="6273800"/>
            <a:ext cx="584200" cy="584200"/>
          </a:xfrm>
          <a:prstGeom prst="rect">
            <a:avLst/>
          </a:prstGeom>
          <a:solidFill>
            <a:srgbClr val="0F2D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sz="1400" noProof="1">
              <a:solidFill>
                <a:srgbClr val="0F2D40"/>
              </a:solidFill>
              <a:latin typeface="Montserrat" panose="00000500000000000000" pitchFamily="2" charset="0"/>
            </a:endParaRPr>
          </a:p>
        </p:txBody>
      </p:sp>
      <p:sp>
        <p:nvSpPr>
          <p:cNvPr id="6" name="Espace réservé de la date 4">
            <a:extLst>
              <a:ext uri="{FF2B5EF4-FFF2-40B4-BE49-F238E27FC236}">
                <a16:creationId xmlns:a16="http://schemas.microsoft.com/office/drawing/2014/main" id="{12DC400C-3853-4BD9-909D-5094BC9B6666}"/>
              </a:ext>
            </a:extLst>
          </p:cNvPr>
          <p:cNvSpPr txBox="1">
            <a:spLocks/>
          </p:cNvSpPr>
          <p:nvPr/>
        </p:nvSpPr>
        <p:spPr>
          <a:xfrm>
            <a:off x="838200" y="6356350"/>
            <a:ext cx="2743200" cy="365125"/>
          </a:xfrm>
          <a:prstGeom prst="rect">
            <a:avLst/>
          </a:prstGeom>
        </p:spPr>
        <p:txBody>
          <a:bodyPr vert="horz" lIns="91440" tIns="45720" rIns="91440" bIns="45720" rtlCol="0" anchor="ctr"/>
          <a:lstStyle>
            <a:defPPr rtl="0">
              <a:defRPr lang="fr-fr"/>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400" noProof="1">
                <a:solidFill>
                  <a:schemeClr val="bg1">
                    <a:lumMod val="75000"/>
                  </a:schemeClr>
                </a:solidFill>
                <a:latin typeface="Montserrat" panose="00000500000000000000" pitchFamily="2" charset="0"/>
              </a:rPr>
              <a:t>24/01/2022</a:t>
            </a:r>
          </a:p>
        </p:txBody>
      </p:sp>
      <p:sp>
        <p:nvSpPr>
          <p:cNvPr id="7" name="Espace réservé du numéro de diapositive 7">
            <a:extLst>
              <a:ext uri="{FF2B5EF4-FFF2-40B4-BE49-F238E27FC236}">
                <a16:creationId xmlns:a16="http://schemas.microsoft.com/office/drawing/2014/main" id="{5014E034-6FE7-4C11-943F-6710616C0CD5}"/>
              </a:ext>
            </a:extLst>
          </p:cNvPr>
          <p:cNvSpPr txBox="1">
            <a:spLocks/>
          </p:cNvSpPr>
          <p:nvPr/>
        </p:nvSpPr>
        <p:spPr>
          <a:xfrm>
            <a:off x="8610600" y="6356350"/>
            <a:ext cx="2743200" cy="365125"/>
          </a:xfrm>
          <a:prstGeom prst="rect">
            <a:avLst/>
          </a:prstGeom>
        </p:spPr>
        <p:txBody>
          <a:bodyPr vert="horz" lIns="91440" tIns="45720" rIns="91440" bIns="45720" rtlCol="0" anchor="ctr"/>
          <a:lstStyle>
            <a:defPPr rtl="0">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A4A7955-6230-48B4-BD8B-A7C460F75945}" type="slidenum">
              <a:rPr lang="fr-FR" sz="1400" noProof="1" smtClean="0">
                <a:solidFill>
                  <a:schemeClr val="bg1">
                    <a:lumMod val="75000"/>
                  </a:schemeClr>
                </a:solidFill>
                <a:latin typeface="Montserrat" panose="00000500000000000000" pitchFamily="2" charset="0"/>
              </a:rPr>
              <a:pPr/>
              <a:t>13</a:t>
            </a:fld>
            <a:endParaRPr lang="fr-FR" sz="1400" noProof="1">
              <a:solidFill>
                <a:schemeClr val="bg1">
                  <a:lumMod val="75000"/>
                </a:schemeClr>
              </a:solidFill>
              <a:latin typeface="Montserrat" panose="00000500000000000000" pitchFamily="2" charset="0"/>
            </a:endParaRPr>
          </a:p>
        </p:txBody>
      </p:sp>
      <p:sp>
        <p:nvSpPr>
          <p:cNvPr id="12" name="Titre 11">
            <a:extLst>
              <a:ext uri="{FF2B5EF4-FFF2-40B4-BE49-F238E27FC236}">
                <a16:creationId xmlns:a16="http://schemas.microsoft.com/office/drawing/2014/main" id="{0DC96D4E-BE6F-4ED9-9474-12DDCBBE5AC4}"/>
              </a:ext>
            </a:extLst>
          </p:cNvPr>
          <p:cNvSpPr>
            <a:spLocks noGrp="1"/>
          </p:cNvSpPr>
          <p:nvPr>
            <p:ph type="title"/>
          </p:nvPr>
        </p:nvSpPr>
        <p:spPr>
          <a:xfrm>
            <a:off x="838200" y="365126"/>
            <a:ext cx="10515600" cy="720724"/>
          </a:xfrm>
        </p:spPr>
        <p:txBody>
          <a:bodyPr>
            <a:noAutofit/>
          </a:bodyPr>
          <a:lstStyle/>
          <a:p>
            <a:pPr algn="ctr"/>
            <a:r>
              <a:rPr lang="fr-FR" sz="3200" b="1" dirty="0">
                <a:solidFill>
                  <a:srgbClr val="0F2D40"/>
                </a:solidFill>
                <a:latin typeface="Montserrat" panose="00000500000000000000" pitchFamily="2" charset="0"/>
              </a:rPr>
              <a:t>Tableau en série</a:t>
            </a:r>
            <a:br>
              <a:rPr lang="fr-FR" sz="3200" b="1" dirty="0">
                <a:solidFill>
                  <a:srgbClr val="0F2D40"/>
                </a:solidFill>
                <a:latin typeface="Montserrat" panose="00000500000000000000" pitchFamily="2" charset="0"/>
              </a:rPr>
            </a:br>
            <a:r>
              <a:rPr lang="fr-FR" sz="2000" dirty="0">
                <a:solidFill>
                  <a:srgbClr val="0F2D40"/>
                </a:solidFill>
                <a:latin typeface="Montserrat" panose="00000500000000000000" pitchFamily="2" charset="0"/>
              </a:rPr>
              <a:t>incomplet (exemple)</a:t>
            </a:r>
            <a:endParaRPr lang="fr-BE" sz="2000" dirty="0">
              <a:solidFill>
                <a:srgbClr val="0F2D40"/>
              </a:solidFill>
              <a:latin typeface="Montserrat" panose="00000500000000000000" pitchFamily="2" charset="0"/>
            </a:endParaRPr>
          </a:p>
        </p:txBody>
      </p:sp>
      <p:graphicFrame>
        <p:nvGraphicFramePr>
          <p:cNvPr id="23" name="Tableau 2">
            <a:extLst>
              <a:ext uri="{FF2B5EF4-FFF2-40B4-BE49-F238E27FC236}">
                <a16:creationId xmlns:a16="http://schemas.microsoft.com/office/drawing/2014/main" id="{9826BC36-68DD-40DD-AB14-EF90A8D0DC60}"/>
              </a:ext>
            </a:extLst>
          </p:cNvPr>
          <p:cNvGraphicFramePr>
            <a:graphicFrameLocks noGrp="1"/>
          </p:cNvGraphicFramePr>
          <p:nvPr>
            <p:ph idx="1"/>
            <p:extLst>
              <p:ext uri="{D42A27DB-BD31-4B8C-83A1-F6EECF244321}">
                <p14:modId xmlns:p14="http://schemas.microsoft.com/office/powerpoint/2010/main" val="172003736"/>
              </p:ext>
            </p:extLst>
          </p:nvPr>
        </p:nvGraphicFramePr>
        <p:xfrm>
          <a:off x="838200" y="1191557"/>
          <a:ext cx="10641376" cy="4909427"/>
        </p:xfrm>
        <a:graphic>
          <a:graphicData uri="http://schemas.openxmlformats.org/drawingml/2006/table">
            <a:tbl>
              <a:tblPr firstRow="1" bandRow="1">
                <a:tableStyleId>{D27102A9-8310-4765-A935-A1911B00CA55}</a:tableStyleId>
              </a:tblPr>
              <a:tblGrid>
                <a:gridCol w="2660344">
                  <a:extLst>
                    <a:ext uri="{9D8B030D-6E8A-4147-A177-3AD203B41FA5}">
                      <a16:colId xmlns:a16="http://schemas.microsoft.com/office/drawing/2014/main" val="595092296"/>
                    </a:ext>
                  </a:extLst>
                </a:gridCol>
                <a:gridCol w="2660344">
                  <a:extLst>
                    <a:ext uri="{9D8B030D-6E8A-4147-A177-3AD203B41FA5}">
                      <a16:colId xmlns:a16="http://schemas.microsoft.com/office/drawing/2014/main" val="1195392410"/>
                    </a:ext>
                  </a:extLst>
                </a:gridCol>
                <a:gridCol w="5320688">
                  <a:extLst>
                    <a:ext uri="{9D8B030D-6E8A-4147-A177-3AD203B41FA5}">
                      <a16:colId xmlns:a16="http://schemas.microsoft.com/office/drawing/2014/main" val="1696569617"/>
                    </a:ext>
                  </a:extLst>
                </a:gridCol>
              </a:tblGrid>
              <a:tr h="1901455">
                <a:tc gridSpan="3">
                  <a:txBody>
                    <a:bodyPr/>
                    <a:lstStyle/>
                    <a:p>
                      <a:pPr algn="ctr"/>
                      <a:endParaRPr lang="fr-BE" b="0" dirty="0">
                        <a:latin typeface="Montserrat" panose="00000500000000000000"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fr-BE" b="0" dirty="0">
                          <a:latin typeface="Montserrat" panose="00000500000000000000" pitchFamily="2" charset="0"/>
                        </a:rPr>
                        <a:t>Tableau 7/8 </a:t>
                      </a:r>
                      <a:r>
                        <a:rPr lang="fr-BE" b="0" dirty="0">
                          <a:solidFill>
                            <a:srgbClr val="FF0000"/>
                          </a:solidFill>
                          <a:latin typeface="Montserrat" panose="00000500000000000000" pitchFamily="2" charset="0"/>
                        </a:rPr>
                        <a:t>(incomplet)</a:t>
                      </a:r>
                      <a:r>
                        <a:rPr lang="fr-BE" b="0" dirty="0">
                          <a:latin typeface="Montserrat" panose="00000500000000000000" pitchFamily="2" charset="0"/>
                        </a:rPr>
                        <a:t>: </a:t>
                      </a:r>
                      <a:r>
                        <a:rPr lang="fr-BE" b="0" dirty="0">
                          <a:solidFill>
                            <a:srgbClr val="FF0000"/>
                          </a:solidFill>
                          <a:latin typeface="Montserrat" panose="00000500000000000000" pitchFamily="2" charset="0"/>
                        </a:rPr>
                        <a:t>2 joueurs « 7 » </a:t>
                      </a:r>
                    </a:p>
                    <a:p>
                      <a:pPr lvl="6" algn="ctr"/>
                      <a:r>
                        <a:rPr lang="fr-BE" b="0" dirty="0">
                          <a:solidFill>
                            <a:srgbClr val="FF0000"/>
                          </a:solidFill>
                          <a:latin typeface="Montserrat" panose="00000500000000000000" pitchFamily="2" charset="0"/>
                        </a:rPr>
                        <a:t>1 joueur « 8 » </a:t>
                      </a:r>
                    </a:p>
                    <a:p>
                      <a:pPr lvl="6" algn="ctr"/>
                      <a:endParaRPr lang="fr-BE" b="0" dirty="0">
                        <a:solidFill>
                          <a:srgbClr val="FF0000"/>
                        </a:solidFill>
                        <a:latin typeface="Montserrat" panose="00000500000000000000" pitchFamily="2" charset="0"/>
                      </a:endParaRPr>
                    </a:p>
                    <a:p>
                      <a:pPr algn="ctr"/>
                      <a:endParaRPr lang="fr-BE" b="0" dirty="0">
                        <a:latin typeface="Montserrat" panose="00000500000000000000" pitchFamily="2" charset="0"/>
                      </a:endParaRPr>
                    </a:p>
                  </a:txBody>
                  <a:tcPr anchor="ctr"/>
                </a:tc>
                <a:tc hMerge="1">
                  <a:txBody>
                    <a:bodyPr/>
                    <a:lstStyle/>
                    <a:p>
                      <a:endParaRPr lang="fr-BE"/>
                    </a:p>
                  </a:txBody>
                  <a:tcPr/>
                </a:tc>
                <a:tc hMerge="1">
                  <a:txBody>
                    <a:bodyPr/>
                    <a:lstStyle/>
                    <a:p>
                      <a:pPr algn="ctr"/>
                      <a:endParaRPr lang="fr-BE" dirty="0"/>
                    </a:p>
                  </a:txBody>
                  <a:tcPr anchor="ctr"/>
                </a:tc>
                <a:extLst>
                  <a:ext uri="{0D108BD9-81ED-4DB2-BD59-A6C34878D82A}">
                    <a16:rowId xmlns:a16="http://schemas.microsoft.com/office/drawing/2014/main" val="678051984"/>
                  </a:ext>
                </a:extLst>
              </a:tr>
              <a:tr h="1544932">
                <a:tc>
                  <a:txBody>
                    <a:bodyPr/>
                    <a:lstStyle/>
                    <a:p>
                      <a:pPr algn="ctr"/>
                      <a:r>
                        <a:rPr lang="fr-FR" sz="1800" kern="1200" dirty="0">
                          <a:solidFill>
                            <a:schemeClr val="accent2">
                              <a:lumMod val="75000"/>
                            </a:schemeClr>
                          </a:solidFill>
                          <a:latin typeface="Montserrat" panose="00000500000000000000" pitchFamily="2" charset="0"/>
                          <a:ea typeface="+mn-ea"/>
                          <a:cs typeface="+mn-cs"/>
                        </a:rPr>
                        <a:t>Annulation</a:t>
                      </a:r>
                      <a:endParaRPr lang="fr-BE" sz="1800" kern="1200" dirty="0">
                        <a:solidFill>
                          <a:schemeClr val="accent2">
                            <a:lumMod val="75000"/>
                          </a:schemeClr>
                        </a:solidFill>
                        <a:latin typeface="Montserrat" panose="00000500000000000000" pitchFamily="2" charset="0"/>
                        <a:ea typeface="+mn-ea"/>
                        <a:cs typeface="+mn-cs"/>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fr-FR" dirty="0">
                        <a:solidFill>
                          <a:schemeClr val="accent6">
                            <a:lumMod val="75000"/>
                          </a:schemeClr>
                        </a:solidFill>
                        <a:latin typeface="Montserrat" panose="00000500000000000000"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fr-FR" dirty="0">
                          <a:solidFill>
                            <a:schemeClr val="accent2">
                              <a:lumMod val="75000"/>
                            </a:schemeClr>
                          </a:solidFill>
                          <a:latin typeface="Montserrat" panose="00000500000000000000" pitchFamily="2" charset="0"/>
                        </a:rPr>
                        <a:t>Tableau joué SI accord de tous*</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fr-BE" sz="1800" kern="1200" dirty="0">
                        <a:solidFill>
                          <a:schemeClr val="accent6">
                            <a:lumMod val="75000"/>
                          </a:schemeClr>
                        </a:solidFill>
                        <a:latin typeface="Montserrat" panose="00000500000000000000" pitchFamily="2" charset="0"/>
                        <a:ea typeface="+mn-ea"/>
                        <a:cs typeface="+mn-cs"/>
                      </a:endParaRPr>
                    </a:p>
                  </a:txBody>
                  <a:tcPr anchor="ctr"/>
                </a:tc>
                <a:tc>
                  <a:txBody>
                    <a:bodyPr/>
                    <a:lstStyle/>
                    <a:p>
                      <a:pPr algn="ctr"/>
                      <a:endParaRPr lang="fr-FR" dirty="0">
                        <a:solidFill>
                          <a:schemeClr val="accent6">
                            <a:lumMod val="75000"/>
                          </a:schemeClr>
                        </a:solidFill>
                        <a:latin typeface="Montserrat" panose="00000500000000000000" pitchFamily="2" charset="0"/>
                      </a:endParaRPr>
                    </a:p>
                    <a:p>
                      <a:pPr algn="ctr"/>
                      <a:r>
                        <a:rPr lang="fr-FR" dirty="0">
                          <a:solidFill>
                            <a:schemeClr val="accent2">
                              <a:lumMod val="75000"/>
                            </a:schemeClr>
                          </a:solidFill>
                          <a:latin typeface="Montserrat" panose="00000500000000000000" pitchFamily="2" charset="0"/>
                        </a:rPr>
                        <a:t>Verser le(s) joueur(s) « 7 »</a:t>
                      </a:r>
                    </a:p>
                    <a:p>
                      <a:pPr algn="ctr"/>
                      <a:r>
                        <a:rPr lang="fr-FR" dirty="0">
                          <a:solidFill>
                            <a:schemeClr val="accent2">
                              <a:lumMod val="75000"/>
                            </a:schemeClr>
                          </a:solidFill>
                          <a:latin typeface="Montserrat" panose="00000500000000000000" pitchFamily="2" charset="0"/>
                        </a:rPr>
                        <a:t>volontaire(s) en 5/6</a:t>
                      </a:r>
                    </a:p>
                    <a:p>
                      <a:pPr algn="ctr"/>
                      <a:endParaRPr lang="fr-FR" dirty="0">
                        <a:solidFill>
                          <a:schemeClr val="accent6">
                            <a:lumMod val="75000"/>
                          </a:schemeClr>
                        </a:solidFill>
                        <a:latin typeface="Montserrat" panose="00000500000000000000" pitchFamily="2" charset="0"/>
                      </a:endParaRPr>
                    </a:p>
                  </a:txBody>
                  <a:tcPr anchor="ctr"/>
                </a:tc>
                <a:extLst>
                  <a:ext uri="{0D108BD9-81ED-4DB2-BD59-A6C34878D82A}">
                    <a16:rowId xmlns:a16="http://schemas.microsoft.com/office/drawing/2014/main" val="1602906408"/>
                  </a:ext>
                </a:extLst>
              </a:tr>
              <a:tr h="118840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fr-FR" sz="1800" kern="1200" dirty="0">
                        <a:solidFill>
                          <a:schemeClr val="accent2">
                            <a:lumMod val="75000"/>
                          </a:schemeClr>
                        </a:solidFill>
                        <a:latin typeface="Montserrat" panose="00000500000000000000"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800" kern="1200" dirty="0">
                          <a:solidFill>
                            <a:schemeClr val="accent2">
                              <a:lumMod val="75000"/>
                            </a:schemeClr>
                          </a:solidFill>
                          <a:latin typeface="Montserrat" panose="00000500000000000000" pitchFamily="2" charset="0"/>
                          <a:ea typeface="+mn-ea"/>
                          <a:cs typeface="+mn-cs"/>
                        </a:rPr>
                        <a:t>Annulation</a:t>
                      </a:r>
                      <a:endParaRPr lang="fr-FR" dirty="0">
                        <a:solidFill>
                          <a:schemeClr val="accent2">
                            <a:lumMod val="75000"/>
                          </a:schemeClr>
                        </a:solidFill>
                        <a:latin typeface="Montserrat" panose="00000500000000000000" pitchFamily="2" charset="0"/>
                      </a:endParaRPr>
                    </a:p>
                    <a:p>
                      <a:pPr algn="ctr"/>
                      <a:endParaRPr lang="fr-BE" sz="1800" kern="1200" dirty="0">
                        <a:solidFill>
                          <a:schemeClr val="accent6">
                            <a:lumMod val="75000"/>
                          </a:schemeClr>
                        </a:solidFill>
                        <a:latin typeface="Montserrat" panose="00000500000000000000" pitchFamily="2" charset="0"/>
                        <a:ea typeface="+mn-ea"/>
                        <a:cs typeface="+mn-cs"/>
                      </a:endParaRPr>
                    </a:p>
                  </a:txBody>
                  <a:tcPr anchor="ctr"/>
                </a:tc>
                <a:tc>
                  <a:txBody>
                    <a:bodyPr/>
                    <a:lstStyle/>
                    <a:p>
                      <a:pPr algn="ctr"/>
                      <a:endParaRPr lang="fr-FR" dirty="0">
                        <a:solidFill>
                          <a:schemeClr val="accent2">
                            <a:lumMod val="75000"/>
                          </a:schemeClr>
                        </a:solidFill>
                        <a:latin typeface="Montserrat" panose="00000500000000000000" pitchFamily="2" charset="0"/>
                      </a:endParaRPr>
                    </a:p>
                    <a:p>
                      <a:pPr algn="ctr"/>
                      <a:endParaRPr lang="fr-FR" dirty="0">
                        <a:solidFill>
                          <a:schemeClr val="accent2">
                            <a:lumMod val="75000"/>
                          </a:schemeClr>
                        </a:solidFill>
                        <a:latin typeface="Montserrat" panose="00000500000000000000" pitchFamily="2" charset="0"/>
                      </a:endParaRPr>
                    </a:p>
                    <a:p>
                      <a:pPr algn="ctr"/>
                      <a:r>
                        <a:rPr lang="fr-FR" dirty="0">
                          <a:solidFill>
                            <a:schemeClr val="accent2">
                              <a:lumMod val="75000"/>
                            </a:schemeClr>
                          </a:solidFill>
                          <a:latin typeface="Montserrat" panose="00000500000000000000" pitchFamily="2" charset="0"/>
                        </a:rPr>
                        <a:t>Verser le joueur « 8 » en 9/10 SI accord des joueurs « 9 » et « 10 »</a:t>
                      </a:r>
                      <a:endParaRPr lang="fr-BE" sz="1800" kern="1200" dirty="0">
                        <a:solidFill>
                          <a:schemeClr val="accent6">
                            <a:lumMod val="75000"/>
                          </a:schemeClr>
                        </a:solidFill>
                        <a:latin typeface="Montserrat" panose="00000500000000000000" pitchFamily="2" charset="0"/>
                        <a:ea typeface="+mn-ea"/>
                        <a:cs typeface="+mn-cs"/>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fr-FR" dirty="0">
                        <a:solidFill>
                          <a:schemeClr val="accent6">
                            <a:lumMod val="75000"/>
                          </a:schemeClr>
                        </a:solidFill>
                        <a:latin typeface="Montserrat" panose="00000500000000000000"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fr-FR" dirty="0">
                        <a:solidFill>
                          <a:schemeClr val="accent6">
                            <a:lumMod val="75000"/>
                          </a:schemeClr>
                        </a:solidFill>
                        <a:latin typeface="Montserrat" panose="00000500000000000000"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fr-FR" dirty="0">
                          <a:solidFill>
                            <a:schemeClr val="accent2">
                              <a:lumMod val="75000"/>
                            </a:schemeClr>
                          </a:solidFill>
                          <a:latin typeface="Montserrat" panose="00000500000000000000" pitchFamily="2" charset="0"/>
                        </a:rPr>
                        <a:t>Match joué SI accord </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dirty="0">
                          <a:solidFill>
                            <a:schemeClr val="accent2">
                              <a:lumMod val="75000"/>
                            </a:schemeClr>
                          </a:solidFill>
                          <a:latin typeface="Montserrat" panose="00000500000000000000" pitchFamily="2" charset="0"/>
                        </a:rPr>
                        <a:t>joueur « 7 » et joueur « 8 »</a:t>
                      </a:r>
                    </a:p>
                    <a:p>
                      <a:pPr algn="ctr"/>
                      <a:endParaRPr lang="fr-FR" dirty="0">
                        <a:solidFill>
                          <a:schemeClr val="accent6">
                            <a:lumMod val="75000"/>
                          </a:schemeClr>
                        </a:solidFill>
                        <a:latin typeface="Montserrat" panose="00000500000000000000" pitchFamily="2" charset="0"/>
                      </a:endParaRPr>
                    </a:p>
                  </a:txBody>
                  <a:tcPr anchor="ctr"/>
                </a:tc>
                <a:extLst>
                  <a:ext uri="{0D108BD9-81ED-4DB2-BD59-A6C34878D82A}">
                    <a16:rowId xmlns:a16="http://schemas.microsoft.com/office/drawing/2014/main" val="3677863856"/>
                  </a:ext>
                </a:extLst>
              </a:tr>
            </a:tbl>
          </a:graphicData>
        </a:graphic>
      </p:graphicFrame>
      <p:cxnSp>
        <p:nvCxnSpPr>
          <p:cNvPr id="24" name="Connecteur droit avec flèche 23">
            <a:extLst>
              <a:ext uri="{FF2B5EF4-FFF2-40B4-BE49-F238E27FC236}">
                <a16:creationId xmlns:a16="http://schemas.microsoft.com/office/drawing/2014/main" id="{C55E79CA-2AA0-452F-B332-A0B2AD540052}"/>
              </a:ext>
            </a:extLst>
          </p:cNvPr>
          <p:cNvCxnSpPr>
            <a:cxnSpLocks/>
          </p:cNvCxnSpPr>
          <p:nvPr/>
        </p:nvCxnSpPr>
        <p:spPr>
          <a:xfrm flipH="1">
            <a:off x="2220817" y="2313543"/>
            <a:ext cx="2633031" cy="1115457"/>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cxnSp>
        <p:nvCxnSpPr>
          <p:cNvPr id="25" name="Connecteur droit avec flèche 24">
            <a:extLst>
              <a:ext uri="{FF2B5EF4-FFF2-40B4-BE49-F238E27FC236}">
                <a16:creationId xmlns:a16="http://schemas.microsoft.com/office/drawing/2014/main" id="{3564CDEF-0B13-4233-893F-8A02BE26D871}"/>
              </a:ext>
            </a:extLst>
          </p:cNvPr>
          <p:cNvCxnSpPr>
            <a:cxnSpLocks/>
          </p:cNvCxnSpPr>
          <p:nvPr/>
        </p:nvCxnSpPr>
        <p:spPr>
          <a:xfrm>
            <a:off x="5089793" y="2313543"/>
            <a:ext cx="0" cy="1115457"/>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cxnSp>
        <p:nvCxnSpPr>
          <p:cNvPr id="26" name="Connecteur droit avec flèche 25">
            <a:extLst>
              <a:ext uri="{FF2B5EF4-FFF2-40B4-BE49-F238E27FC236}">
                <a16:creationId xmlns:a16="http://schemas.microsoft.com/office/drawing/2014/main" id="{72862D6B-9C14-4660-913A-2C8494AF10AB}"/>
              </a:ext>
            </a:extLst>
          </p:cNvPr>
          <p:cNvCxnSpPr>
            <a:cxnSpLocks/>
          </p:cNvCxnSpPr>
          <p:nvPr/>
        </p:nvCxnSpPr>
        <p:spPr>
          <a:xfrm>
            <a:off x="5327574" y="2313543"/>
            <a:ext cx="3283026" cy="1115457"/>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cxnSp>
        <p:nvCxnSpPr>
          <p:cNvPr id="27" name="Connecteur droit avec flèche 26">
            <a:extLst>
              <a:ext uri="{FF2B5EF4-FFF2-40B4-BE49-F238E27FC236}">
                <a16:creationId xmlns:a16="http://schemas.microsoft.com/office/drawing/2014/main" id="{C8EB70DF-711E-46C0-9BAD-1E69E7120EA2}"/>
              </a:ext>
            </a:extLst>
          </p:cNvPr>
          <p:cNvCxnSpPr>
            <a:cxnSpLocks/>
          </p:cNvCxnSpPr>
          <p:nvPr/>
        </p:nvCxnSpPr>
        <p:spPr>
          <a:xfrm>
            <a:off x="8800641" y="4195591"/>
            <a:ext cx="0" cy="947450"/>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cxnSp>
        <p:nvCxnSpPr>
          <p:cNvPr id="28" name="Connecteur droit avec flèche 27">
            <a:extLst>
              <a:ext uri="{FF2B5EF4-FFF2-40B4-BE49-F238E27FC236}">
                <a16:creationId xmlns:a16="http://schemas.microsoft.com/office/drawing/2014/main" id="{A3EC0ACF-7AA3-4B6C-B046-0A0044D2CAAE}"/>
              </a:ext>
            </a:extLst>
          </p:cNvPr>
          <p:cNvCxnSpPr>
            <a:cxnSpLocks/>
          </p:cNvCxnSpPr>
          <p:nvPr/>
        </p:nvCxnSpPr>
        <p:spPr>
          <a:xfrm flipH="1">
            <a:off x="4842831" y="4195591"/>
            <a:ext cx="3589665" cy="878140"/>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cxnSp>
        <p:nvCxnSpPr>
          <p:cNvPr id="29" name="Connecteur droit avec flèche 28">
            <a:extLst>
              <a:ext uri="{FF2B5EF4-FFF2-40B4-BE49-F238E27FC236}">
                <a16:creationId xmlns:a16="http://schemas.microsoft.com/office/drawing/2014/main" id="{D81A2278-E453-4683-BD3F-0E5A03A70320}"/>
              </a:ext>
            </a:extLst>
          </p:cNvPr>
          <p:cNvCxnSpPr>
            <a:cxnSpLocks/>
          </p:cNvCxnSpPr>
          <p:nvPr/>
        </p:nvCxnSpPr>
        <p:spPr>
          <a:xfrm flipH="1">
            <a:off x="2412694" y="4195591"/>
            <a:ext cx="5168061" cy="878140"/>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33012389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Espace réservé du contenu 12">
            <a:extLst>
              <a:ext uri="{FF2B5EF4-FFF2-40B4-BE49-F238E27FC236}">
                <a16:creationId xmlns:a16="http://schemas.microsoft.com/office/drawing/2014/main" id="{42EE0409-4226-4A44-A287-8DD81AED8FF8}"/>
              </a:ext>
            </a:extLst>
          </p:cNvPr>
          <p:cNvSpPr>
            <a:spLocks noGrp="1"/>
          </p:cNvSpPr>
          <p:nvPr>
            <p:ph idx="1"/>
          </p:nvPr>
        </p:nvSpPr>
        <p:spPr>
          <a:xfrm>
            <a:off x="838200" y="1473693"/>
            <a:ext cx="10515600" cy="4199138"/>
          </a:xfrm>
        </p:spPr>
        <p:txBody>
          <a:bodyPr>
            <a:normAutofit/>
          </a:bodyPr>
          <a:lstStyle/>
          <a:p>
            <a:pPr>
              <a:spcBef>
                <a:spcPts val="1200"/>
              </a:spcBef>
              <a:spcAft>
                <a:spcPts val="1200"/>
              </a:spcAft>
            </a:pPr>
            <a:r>
              <a:rPr lang="fr-FR" sz="2800" dirty="0"/>
              <a:t>Même dans un tableau incomplet, les matches joués sont pris en compte pour le calcul du classement des joueurs.</a:t>
            </a:r>
            <a:endParaRPr lang="fr-BE" sz="2800" dirty="0"/>
          </a:p>
          <a:p>
            <a:pPr marL="0" indent="0">
              <a:spcBef>
                <a:spcPts val="1200"/>
              </a:spcBef>
              <a:spcAft>
                <a:spcPts val="1200"/>
              </a:spcAft>
              <a:buNone/>
            </a:pPr>
            <a:endParaRPr lang="fr-BE" b="1" dirty="0">
              <a:solidFill>
                <a:srgbClr val="CD0041"/>
              </a:solidFill>
              <a:latin typeface="Montserrat" panose="00000500000000000000" pitchFamily="2" charset="0"/>
            </a:endParaRPr>
          </a:p>
          <a:p>
            <a:pPr>
              <a:spcBef>
                <a:spcPts val="1200"/>
              </a:spcBef>
              <a:spcAft>
                <a:spcPts val="1200"/>
              </a:spcAft>
            </a:pPr>
            <a:r>
              <a:rPr lang="fr-BE" b="1" dirty="0">
                <a:solidFill>
                  <a:srgbClr val="CD0041"/>
                </a:solidFill>
                <a:latin typeface="Montserrat" panose="00000500000000000000" pitchFamily="2" charset="0"/>
              </a:rPr>
              <a:t>POULES AUTOMATIQUES </a:t>
            </a:r>
            <a:r>
              <a:rPr lang="fr-BE" dirty="0">
                <a:latin typeface="Montserrat" panose="00000500000000000000" pitchFamily="2" charset="0"/>
              </a:rPr>
              <a:t>SI 4 à 7 joueurs</a:t>
            </a:r>
          </a:p>
          <a:p>
            <a:pPr lvl="1">
              <a:spcBef>
                <a:spcPts val="1200"/>
              </a:spcBef>
              <a:spcAft>
                <a:spcPts val="1200"/>
              </a:spcAft>
              <a:buFont typeface="Wingdings" panose="05000000000000000000" pitchFamily="2" charset="2"/>
              <a:buChar char="Ø"/>
            </a:pPr>
            <a:r>
              <a:rPr lang="fr-BE" sz="2000" dirty="0">
                <a:latin typeface="Montserrat" panose="00000500000000000000" pitchFamily="2" charset="0"/>
              </a:rPr>
              <a:t>Le vainqueur final a 3 matches minimum</a:t>
            </a:r>
          </a:p>
        </p:txBody>
      </p:sp>
      <p:sp>
        <p:nvSpPr>
          <p:cNvPr id="4" name="Rectangle 3">
            <a:extLst>
              <a:ext uri="{FF2B5EF4-FFF2-40B4-BE49-F238E27FC236}">
                <a16:creationId xmlns:a16="http://schemas.microsoft.com/office/drawing/2014/main" id="{BB794D13-CC07-4D42-AFA7-8A017B5BB01C}"/>
              </a:ext>
              <a:ext uri="{C183D7F6-B498-43B3-948B-1728B52AA6E4}">
                <adec:decorative xmlns:adec="http://schemas.microsoft.com/office/drawing/2017/decorative" val="1"/>
              </a:ext>
            </a:extLst>
          </p:cNvPr>
          <p:cNvSpPr/>
          <p:nvPr/>
        </p:nvSpPr>
        <p:spPr>
          <a:xfrm>
            <a:off x="11607800" y="0"/>
            <a:ext cx="584200" cy="584200"/>
          </a:xfrm>
          <a:prstGeom prst="rect">
            <a:avLst/>
          </a:prstGeom>
          <a:solidFill>
            <a:srgbClr val="CD00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sz="1400" noProof="1">
              <a:solidFill>
                <a:srgbClr val="0F2D40"/>
              </a:solidFill>
              <a:latin typeface="Montserrat" panose="00000500000000000000" pitchFamily="2" charset="0"/>
            </a:endParaRPr>
          </a:p>
        </p:txBody>
      </p:sp>
      <p:sp>
        <p:nvSpPr>
          <p:cNvPr id="5" name="Rectangle 4">
            <a:extLst>
              <a:ext uri="{FF2B5EF4-FFF2-40B4-BE49-F238E27FC236}">
                <a16:creationId xmlns:a16="http://schemas.microsoft.com/office/drawing/2014/main" id="{C4A71911-2F65-40FA-8D47-7174D5FDEFF3}"/>
              </a:ext>
              <a:ext uri="{C183D7F6-B498-43B3-948B-1728B52AA6E4}">
                <adec:decorative xmlns:adec="http://schemas.microsoft.com/office/drawing/2017/decorative" val="1"/>
              </a:ext>
            </a:extLst>
          </p:cNvPr>
          <p:cNvSpPr/>
          <p:nvPr/>
        </p:nvSpPr>
        <p:spPr>
          <a:xfrm>
            <a:off x="0" y="6273800"/>
            <a:ext cx="584200" cy="584200"/>
          </a:xfrm>
          <a:prstGeom prst="rect">
            <a:avLst/>
          </a:prstGeom>
          <a:solidFill>
            <a:srgbClr val="0F2D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sz="1400" noProof="1">
              <a:solidFill>
                <a:srgbClr val="0F2D40"/>
              </a:solidFill>
              <a:latin typeface="Montserrat" panose="00000500000000000000" pitchFamily="2" charset="0"/>
            </a:endParaRPr>
          </a:p>
        </p:txBody>
      </p:sp>
      <p:sp>
        <p:nvSpPr>
          <p:cNvPr id="6" name="Espace réservé de la date 4">
            <a:extLst>
              <a:ext uri="{FF2B5EF4-FFF2-40B4-BE49-F238E27FC236}">
                <a16:creationId xmlns:a16="http://schemas.microsoft.com/office/drawing/2014/main" id="{12DC400C-3853-4BD9-909D-5094BC9B6666}"/>
              </a:ext>
            </a:extLst>
          </p:cNvPr>
          <p:cNvSpPr txBox="1">
            <a:spLocks/>
          </p:cNvSpPr>
          <p:nvPr/>
        </p:nvSpPr>
        <p:spPr>
          <a:xfrm>
            <a:off x="838200" y="6356350"/>
            <a:ext cx="2743200" cy="365125"/>
          </a:xfrm>
          <a:prstGeom prst="rect">
            <a:avLst/>
          </a:prstGeom>
        </p:spPr>
        <p:txBody>
          <a:bodyPr vert="horz" lIns="91440" tIns="45720" rIns="91440" bIns="45720" rtlCol="0" anchor="ctr"/>
          <a:lstStyle>
            <a:defPPr rtl="0">
              <a:defRPr lang="fr-fr"/>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400" noProof="1">
                <a:solidFill>
                  <a:schemeClr val="bg1">
                    <a:lumMod val="75000"/>
                  </a:schemeClr>
                </a:solidFill>
                <a:latin typeface="Montserrat" panose="00000500000000000000" pitchFamily="2" charset="0"/>
              </a:rPr>
              <a:t>24/01/2022</a:t>
            </a:r>
          </a:p>
        </p:txBody>
      </p:sp>
      <p:sp>
        <p:nvSpPr>
          <p:cNvPr id="7" name="Espace réservé du numéro de diapositive 7">
            <a:extLst>
              <a:ext uri="{FF2B5EF4-FFF2-40B4-BE49-F238E27FC236}">
                <a16:creationId xmlns:a16="http://schemas.microsoft.com/office/drawing/2014/main" id="{5014E034-6FE7-4C11-943F-6710616C0CD5}"/>
              </a:ext>
            </a:extLst>
          </p:cNvPr>
          <p:cNvSpPr txBox="1">
            <a:spLocks/>
          </p:cNvSpPr>
          <p:nvPr/>
        </p:nvSpPr>
        <p:spPr>
          <a:xfrm>
            <a:off x="8610600" y="6356350"/>
            <a:ext cx="2743200" cy="365125"/>
          </a:xfrm>
          <a:prstGeom prst="rect">
            <a:avLst/>
          </a:prstGeom>
        </p:spPr>
        <p:txBody>
          <a:bodyPr vert="horz" lIns="91440" tIns="45720" rIns="91440" bIns="45720" rtlCol="0" anchor="ctr"/>
          <a:lstStyle>
            <a:defPPr rtl="0">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A4A7955-6230-48B4-BD8B-A7C460F75945}" type="slidenum">
              <a:rPr lang="fr-FR" sz="1400" noProof="1" smtClean="0">
                <a:solidFill>
                  <a:schemeClr val="bg1">
                    <a:lumMod val="75000"/>
                  </a:schemeClr>
                </a:solidFill>
                <a:latin typeface="Montserrat" panose="00000500000000000000" pitchFamily="2" charset="0"/>
              </a:rPr>
              <a:pPr/>
              <a:t>14</a:t>
            </a:fld>
            <a:endParaRPr lang="fr-FR" sz="1400" noProof="1">
              <a:solidFill>
                <a:schemeClr val="bg1">
                  <a:lumMod val="75000"/>
                </a:schemeClr>
              </a:solidFill>
              <a:latin typeface="Montserrat" panose="00000500000000000000" pitchFamily="2" charset="0"/>
            </a:endParaRPr>
          </a:p>
        </p:txBody>
      </p:sp>
      <p:sp>
        <p:nvSpPr>
          <p:cNvPr id="12" name="Titre 11">
            <a:extLst>
              <a:ext uri="{FF2B5EF4-FFF2-40B4-BE49-F238E27FC236}">
                <a16:creationId xmlns:a16="http://schemas.microsoft.com/office/drawing/2014/main" id="{0DC96D4E-BE6F-4ED9-9474-12DDCBBE5AC4}"/>
              </a:ext>
            </a:extLst>
          </p:cNvPr>
          <p:cNvSpPr>
            <a:spLocks noGrp="1"/>
          </p:cNvSpPr>
          <p:nvPr>
            <p:ph type="title"/>
          </p:nvPr>
        </p:nvSpPr>
        <p:spPr>
          <a:xfrm>
            <a:off x="838200" y="365126"/>
            <a:ext cx="10515600" cy="720724"/>
          </a:xfrm>
        </p:spPr>
        <p:txBody>
          <a:bodyPr>
            <a:noAutofit/>
          </a:bodyPr>
          <a:lstStyle/>
          <a:p>
            <a:pPr algn="ctr"/>
            <a:r>
              <a:rPr lang="fr-BE" sz="3200" b="1" dirty="0">
                <a:solidFill>
                  <a:srgbClr val="0F2D40"/>
                </a:solidFill>
                <a:latin typeface="Montserrat" panose="00000500000000000000" pitchFamily="2" charset="0"/>
              </a:rPr>
              <a:t>Divers</a:t>
            </a:r>
            <a:endParaRPr lang="fr-BE" sz="3200" dirty="0">
              <a:solidFill>
                <a:srgbClr val="0F2D40"/>
              </a:solidFill>
              <a:latin typeface="Montserrat" panose="00000500000000000000" pitchFamily="2" charset="0"/>
            </a:endParaRPr>
          </a:p>
        </p:txBody>
      </p:sp>
    </p:spTree>
    <p:extLst>
      <p:ext uri="{BB962C8B-B14F-4D97-AF65-F5344CB8AC3E}">
        <p14:creationId xmlns:p14="http://schemas.microsoft.com/office/powerpoint/2010/main" val="25337025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B794D13-CC07-4D42-AFA7-8A017B5BB01C}"/>
              </a:ext>
              <a:ext uri="{C183D7F6-B498-43B3-948B-1728B52AA6E4}">
                <adec:decorative xmlns:adec="http://schemas.microsoft.com/office/drawing/2017/decorative" val="1"/>
              </a:ext>
            </a:extLst>
          </p:cNvPr>
          <p:cNvSpPr/>
          <p:nvPr/>
        </p:nvSpPr>
        <p:spPr>
          <a:xfrm>
            <a:off x="11607800" y="0"/>
            <a:ext cx="584200" cy="584200"/>
          </a:xfrm>
          <a:prstGeom prst="rect">
            <a:avLst/>
          </a:prstGeom>
          <a:solidFill>
            <a:srgbClr val="CD00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sz="1400" noProof="1">
              <a:solidFill>
                <a:srgbClr val="0F2D40"/>
              </a:solidFill>
              <a:latin typeface="Montserrat" panose="00000500000000000000" pitchFamily="2" charset="0"/>
            </a:endParaRPr>
          </a:p>
        </p:txBody>
      </p:sp>
      <p:sp>
        <p:nvSpPr>
          <p:cNvPr id="5" name="Rectangle 4">
            <a:extLst>
              <a:ext uri="{FF2B5EF4-FFF2-40B4-BE49-F238E27FC236}">
                <a16:creationId xmlns:a16="http://schemas.microsoft.com/office/drawing/2014/main" id="{C4A71911-2F65-40FA-8D47-7174D5FDEFF3}"/>
              </a:ext>
              <a:ext uri="{C183D7F6-B498-43B3-948B-1728B52AA6E4}">
                <adec:decorative xmlns:adec="http://schemas.microsoft.com/office/drawing/2017/decorative" val="1"/>
              </a:ext>
            </a:extLst>
          </p:cNvPr>
          <p:cNvSpPr/>
          <p:nvPr/>
        </p:nvSpPr>
        <p:spPr>
          <a:xfrm>
            <a:off x="0" y="6273800"/>
            <a:ext cx="584200" cy="584200"/>
          </a:xfrm>
          <a:prstGeom prst="rect">
            <a:avLst/>
          </a:prstGeom>
          <a:solidFill>
            <a:srgbClr val="0F2D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sz="1400" noProof="1">
              <a:solidFill>
                <a:srgbClr val="0F2D40"/>
              </a:solidFill>
              <a:latin typeface="Montserrat" panose="00000500000000000000" pitchFamily="2" charset="0"/>
            </a:endParaRPr>
          </a:p>
        </p:txBody>
      </p:sp>
      <p:sp>
        <p:nvSpPr>
          <p:cNvPr id="6" name="Espace réservé de la date 4">
            <a:extLst>
              <a:ext uri="{FF2B5EF4-FFF2-40B4-BE49-F238E27FC236}">
                <a16:creationId xmlns:a16="http://schemas.microsoft.com/office/drawing/2014/main" id="{12DC400C-3853-4BD9-909D-5094BC9B6666}"/>
              </a:ext>
            </a:extLst>
          </p:cNvPr>
          <p:cNvSpPr txBox="1">
            <a:spLocks/>
          </p:cNvSpPr>
          <p:nvPr/>
        </p:nvSpPr>
        <p:spPr>
          <a:xfrm>
            <a:off x="838200" y="6356350"/>
            <a:ext cx="2743200" cy="365125"/>
          </a:xfrm>
          <a:prstGeom prst="rect">
            <a:avLst/>
          </a:prstGeom>
        </p:spPr>
        <p:txBody>
          <a:bodyPr vert="horz" lIns="91440" tIns="45720" rIns="91440" bIns="45720" rtlCol="0" anchor="ctr"/>
          <a:lstStyle>
            <a:defPPr rtl="0">
              <a:defRPr lang="fr-fr"/>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400" noProof="1">
                <a:solidFill>
                  <a:schemeClr val="bg1">
                    <a:lumMod val="75000"/>
                  </a:schemeClr>
                </a:solidFill>
                <a:latin typeface="Montserrat" panose="00000500000000000000" pitchFamily="2" charset="0"/>
              </a:rPr>
              <a:t>15/12/2021</a:t>
            </a:r>
          </a:p>
        </p:txBody>
      </p:sp>
      <p:sp>
        <p:nvSpPr>
          <p:cNvPr id="7" name="Espace réservé du numéro de diapositive 7">
            <a:extLst>
              <a:ext uri="{FF2B5EF4-FFF2-40B4-BE49-F238E27FC236}">
                <a16:creationId xmlns:a16="http://schemas.microsoft.com/office/drawing/2014/main" id="{5014E034-6FE7-4C11-943F-6710616C0CD5}"/>
              </a:ext>
            </a:extLst>
          </p:cNvPr>
          <p:cNvSpPr txBox="1">
            <a:spLocks/>
          </p:cNvSpPr>
          <p:nvPr/>
        </p:nvSpPr>
        <p:spPr>
          <a:xfrm>
            <a:off x="8610600" y="6356350"/>
            <a:ext cx="2743200" cy="365125"/>
          </a:xfrm>
          <a:prstGeom prst="rect">
            <a:avLst/>
          </a:prstGeom>
        </p:spPr>
        <p:txBody>
          <a:bodyPr vert="horz" lIns="91440" tIns="45720" rIns="91440" bIns="45720" rtlCol="0" anchor="ctr"/>
          <a:lstStyle>
            <a:defPPr rtl="0">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A4A7955-6230-48B4-BD8B-A7C460F75945}" type="slidenum">
              <a:rPr lang="fr-FR" sz="1400" noProof="1" smtClean="0">
                <a:solidFill>
                  <a:schemeClr val="bg1">
                    <a:lumMod val="75000"/>
                  </a:schemeClr>
                </a:solidFill>
                <a:latin typeface="Montserrat" panose="00000500000000000000" pitchFamily="2" charset="0"/>
              </a:rPr>
              <a:pPr/>
              <a:t>15</a:t>
            </a:fld>
            <a:endParaRPr lang="fr-FR" sz="1400" noProof="1">
              <a:solidFill>
                <a:schemeClr val="bg1">
                  <a:lumMod val="75000"/>
                </a:schemeClr>
              </a:solidFill>
              <a:latin typeface="Montserrat" panose="00000500000000000000" pitchFamily="2" charset="0"/>
            </a:endParaRPr>
          </a:p>
        </p:txBody>
      </p:sp>
      <p:sp>
        <p:nvSpPr>
          <p:cNvPr id="12" name="Titre 11">
            <a:extLst>
              <a:ext uri="{FF2B5EF4-FFF2-40B4-BE49-F238E27FC236}">
                <a16:creationId xmlns:a16="http://schemas.microsoft.com/office/drawing/2014/main" id="{0DC96D4E-BE6F-4ED9-9474-12DDCBBE5AC4}"/>
              </a:ext>
            </a:extLst>
          </p:cNvPr>
          <p:cNvSpPr>
            <a:spLocks noGrp="1"/>
          </p:cNvSpPr>
          <p:nvPr>
            <p:ph type="title"/>
          </p:nvPr>
        </p:nvSpPr>
        <p:spPr>
          <a:xfrm>
            <a:off x="838200" y="365126"/>
            <a:ext cx="10515600" cy="720724"/>
          </a:xfrm>
        </p:spPr>
        <p:txBody>
          <a:bodyPr>
            <a:noAutofit/>
          </a:bodyPr>
          <a:lstStyle/>
          <a:p>
            <a:pPr algn="ctr"/>
            <a:r>
              <a:rPr lang="fr-BE" sz="3200" b="1" dirty="0">
                <a:solidFill>
                  <a:srgbClr val="0F2D40"/>
                </a:solidFill>
                <a:latin typeface="Montserrat" panose="00000500000000000000" pitchFamily="2" charset="0"/>
              </a:rPr>
              <a:t>Inscription joueurs</a:t>
            </a:r>
            <a:br>
              <a:rPr lang="fr-BE" sz="3200" b="1" dirty="0">
                <a:solidFill>
                  <a:srgbClr val="0F2D40"/>
                </a:solidFill>
                <a:latin typeface="Montserrat" panose="00000500000000000000" pitchFamily="2" charset="0"/>
              </a:rPr>
            </a:br>
            <a:r>
              <a:rPr lang="fr-BE" sz="2400" dirty="0">
                <a:solidFill>
                  <a:srgbClr val="0F2D40"/>
                </a:solidFill>
                <a:latin typeface="Montserrat" panose="00000500000000000000" pitchFamily="2" charset="0"/>
              </a:rPr>
              <a:t>Notes importantes</a:t>
            </a:r>
            <a:endParaRPr lang="fr-BE" sz="3200" dirty="0">
              <a:solidFill>
                <a:srgbClr val="0F2D40"/>
              </a:solidFill>
              <a:latin typeface="Montserrat" panose="00000500000000000000" pitchFamily="2" charset="0"/>
            </a:endParaRPr>
          </a:p>
        </p:txBody>
      </p:sp>
      <p:sp>
        <p:nvSpPr>
          <p:cNvPr id="9" name="Espace réservé du contenu 12">
            <a:extLst>
              <a:ext uri="{FF2B5EF4-FFF2-40B4-BE49-F238E27FC236}">
                <a16:creationId xmlns:a16="http://schemas.microsoft.com/office/drawing/2014/main" id="{9372E72E-2345-48E0-A8EA-18808E6CE12F}"/>
              </a:ext>
            </a:extLst>
          </p:cNvPr>
          <p:cNvSpPr>
            <a:spLocks noGrp="1"/>
          </p:cNvSpPr>
          <p:nvPr>
            <p:ph idx="1"/>
          </p:nvPr>
        </p:nvSpPr>
        <p:spPr>
          <a:xfrm>
            <a:off x="838200" y="1473692"/>
            <a:ext cx="10515600" cy="4800107"/>
          </a:xfrm>
        </p:spPr>
        <p:txBody>
          <a:bodyPr>
            <a:normAutofit/>
          </a:bodyPr>
          <a:lstStyle/>
          <a:p>
            <a:pPr>
              <a:spcBef>
                <a:spcPts val="1200"/>
              </a:spcBef>
              <a:spcAft>
                <a:spcPts val="1200"/>
              </a:spcAft>
            </a:pPr>
            <a:r>
              <a:rPr lang="fr-FR" sz="2800" b="1" dirty="0">
                <a:solidFill>
                  <a:srgbClr val="CD0041"/>
                </a:solidFill>
                <a:latin typeface="Montserrat" panose="00000500000000000000" pitchFamily="2" charset="0"/>
              </a:rPr>
              <a:t>ATTENTION : </a:t>
            </a:r>
            <a:r>
              <a:rPr lang="fr-FR" sz="2800" dirty="0">
                <a:latin typeface="Montserrat" panose="00000500000000000000" pitchFamily="2" charset="0"/>
              </a:rPr>
              <a:t>Il n’y a pas de vérification automatique lorsqu’un joueur s’inscrit en tournoi.</a:t>
            </a:r>
          </a:p>
          <a:p>
            <a:pPr lvl="1">
              <a:spcBef>
                <a:spcPts val="1200"/>
              </a:spcBef>
              <a:spcAft>
                <a:spcPts val="1200"/>
              </a:spcAft>
              <a:buFont typeface="Wingdings" panose="05000000000000000000" pitchFamily="2" charset="2"/>
              <a:buChar char="Ø"/>
            </a:pPr>
            <a:r>
              <a:rPr lang="fr-FR" dirty="0">
                <a:latin typeface="Montserrat" panose="00000500000000000000" pitchFamily="2" charset="0"/>
              </a:rPr>
              <a:t>Il pourrait donc s’inscrire dans une mauvaise catégorie OU avec un partenaire avec lequel il ne peut pas jouer. </a:t>
            </a:r>
          </a:p>
          <a:p>
            <a:pPr>
              <a:spcBef>
                <a:spcPts val="1200"/>
              </a:spcBef>
              <a:spcAft>
                <a:spcPts val="1200"/>
              </a:spcAft>
            </a:pPr>
            <a:r>
              <a:rPr lang="fr-FR" sz="2800" dirty="0">
                <a:latin typeface="Montserrat" panose="00000500000000000000" pitchFamily="2" charset="0"/>
              </a:rPr>
              <a:t> </a:t>
            </a:r>
            <a:r>
              <a:rPr lang="fr-FR" sz="2800" b="1" dirty="0">
                <a:solidFill>
                  <a:srgbClr val="CD0041"/>
                </a:solidFill>
                <a:latin typeface="Montserrat" panose="00000500000000000000" pitchFamily="2" charset="0"/>
              </a:rPr>
              <a:t>CONSEIL : </a:t>
            </a:r>
            <a:r>
              <a:rPr lang="fr-FR" sz="2800" dirty="0">
                <a:latin typeface="Montserrat" panose="00000500000000000000" pitchFamily="2" charset="0"/>
              </a:rPr>
              <a:t>Nous vous demandons de vérifier cela à chaque mise à jour des inscriptions.</a:t>
            </a:r>
          </a:p>
          <a:p>
            <a:pPr lvl="1">
              <a:spcBef>
                <a:spcPts val="1200"/>
              </a:spcBef>
              <a:spcAft>
                <a:spcPts val="1200"/>
              </a:spcAft>
              <a:buFont typeface="Wingdings" panose="05000000000000000000" pitchFamily="2" charset="2"/>
              <a:buChar char="Ø"/>
            </a:pPr>
            <a:r>
              <a:rPr lang="fr-FR" dirty="0">
                <a:latin typeface="Montserrat" panose="00000500000000000000" pitchFamily="2" charset="0"/>
              </a:rPr>
              <a:t>Si vous voyez une erreur, nous vous demandons de contacter directement le joueur afin qu’il ait le temps de modifier son inscription.</a:t>
            </a:r>
            <a:endParaRPr lang="fr-BE" sz="1600" dirty="0">
              <a:latin typeface="Montserrat" panose="00000500000000000000" pitchFamily="2" charset="0"/>
            </a:endParaRPr>
          </a:p>
        </p:txBody>
      </p:sp>
    </p:spTree>
    <p:extLst>
      <p:ext uri="{BB962C8B-B14F-4D97-AF65-F5344CB8AC3E}">
        <p14:creationId xmlns:p14="http://schemas.microsoft.com/office/powerpoint/2010/main" val="39261701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B794D13-CC07-4D42-AFA7-8A017B5BB01C}"/>
              </a:ext>
              <a:ext uri="{C183D7F6-B498-43B3-948B-1728B52AA6E4}">
                <adec:decorative xmlns:adec="http://schemas.microsoft.com/office/drawing/2017/decorative" val="1"/>
              </a:ext>
            </a:extLst>
          </p:cNvPr>
          <p:cNvSpPr/>
          <p:nvPr/>
        </p:nvSpPr>
        <p:spPr>
          <a:xfrm>
            <a:off x="11607800" y="0"/>
            <a:ext cx="584200" cy="584200"/>
          </a:xfrm>
          <a:prstGeom prst="rect">
            <a:avLst/>
          </a:prstGeom>
          <a:solidFill>
            <a:srgbClr val="CD00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sz="1400" noProof="1">
              <a:solidFill>
                <a:srgbClr val="0F2D40"/>
              </a:solidFill>
              <a:latin typeface="Montserrat" panose="00000500000000000000" pitchFamily="2" charset="0"/>
            </a:endParaRPr>
          </a:p>
        </p:txBody>
      </p:sp>
      <p:sp>
        <p:nvSpPr>
          <p:cNvPr id="5" name="Rectangle 4">
            <a:extLst>
              <a:ext uri="{FF2B5EF4-FFF2-40B4-BE49-F238E27FC236}">
                <a16:creationId xmlns:a16="http://schemas.microsoft.com/office/drawing/2014/main" id="{C4A71911-2F65-40FA-8D47-7174D5FDEFF3}"/>
              </a:ext>
              <a:ext uri="{C183D7F6-B498-43B3-948B-1728B52AA6E4}">
                <adec:decorative xmlns:adec="http://schemas.microsoft.com/office/drawing/2017/decorative" val="1"/>
              </a:ext>
            </a:extLst>
          </p:cNvPr>
          <p:cNvSpPr/>
          <p:nvPr/>
        </p:nvSpPr>
        <p:spPr>
          <a:xfrm>
            <a:off x="0" y="6273800"/>
            <a:ext cx="584200" cy="584200"/>
          </a:xfrm>
          <a:prstGeom prst="rect">
            <a:avLst/>
          </a:prstGeom>
          <a:solidFill>
            <a:srgbClr val="0F2D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sz="1400" noProof="1">
              <a:solidFill>
                <a:srgbClr val="0F2D40"/>
              </a:solidFill>
              <a:latin typeface="Montserrat" panose="00000500000000000000" pitchFamily="2" charset="0"/>
            </a:endParaRPr>
          </a:p>
        </p:txBody>
      </p:sp>
      <p:sp>
        <p:nvSpPr>
          <p:cNvPr id="6" name="Espace réservé de la date 4">
            <a:extLst>
              <a:ext uri="{FF2B5EF4-FFF2-40B4-BE49-F238E27FC236}">
                <a16:creationId xmlns:a16="http://schemas.microsoft.com/office/drawing/2014/main" id="{12DC400C-3853-4BD9-909D-5094BC9B6666}"/>
              </a:ext>
            </a:extLst>
          </p:cNvPr>
          <p:cNvSpPr txBox="1">
            <a:spLocks/>
          </p:cNvSpPr>
          <p:nvPr/>
        </p:nvSpPr>
        <p:spPr>
          <a:xfrm>
            <a:off x="838200" y="6356350"/>
            <a:ext cx="2743200" cy="365125"/>
          </a:xfrm>
          <a:prstGeom prst="rect">
            <a:avLst/>
          </a:prstGeom>
        </p:spPr>
        <p:txBody>
          <a:bodyPr vert="horz" lIns="91440" tIns="45720" rIns="91440" bIns="45720" rtlCol="0" anchor="ctr"/>
          <a:lstStyle>
            <a:defPPr rtl="0">
              <a:defRPr lang="fr-fr"/>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400" noProof="1">
                <a:solidFill>
                  <a:schemeClr val="bg1">
                    <a:lumMod val="75000"/>
                  </a:schemeClr>
                </a:solidFill>
                <a:latin typeface="Montserrat" panose="00000500000000000000" pitchFamily="2" charset="0"/>
              </a:rPr>
              <a:t>24/01/2022</a:t>
            </a:r>
          </a:p>
        </p:txBody>
      </p:sp>
      <p:sp>
        <p:nvSpPr>
          <p:cNvPr id="7" name="Espace réservé du numéro de diapositive 7">
            <a:extLst>
              <a:ext uri="{FF2B5EF4-FFF2-40B4-BE49-F238E27FC236}">
                <a16:creationId xmlns:a16="http://schemas.microsoft.com/office/drawing/2014/main" id="{5014E034-6FE7-4C11-943F-6710616C0CD5}"/>
              </a:ext>
            </a:extLst>
          </p:cNvPr>
          <p:cNvSpPr txBox="1">
            <a:spLocks/>
          </p:cNvSpPr>
          <p:nvPr/>
        </p:nvSpPr>
        <p:spPr>
          <a:xfrm>
            <a:off x="8610600" y="6356350"/>
            <a:ext cx="2743200" cy="365125"/>
          </a:xfrm>
          <a:prstGeom prst="rect">
            <a:avLst/>
          </a:prstGeom>
        </p:spPr>
        <p:txBody>
          <a:bodyPr vert="horz" lIns="91440" tIns="45720" rIns="91440" bIns="45720" rtlCol="0" anchor="ctr"/>
          <a:lstStyle>
            <a:defPPr rtl="0">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A4A7955-6230-48B4-BD8B-A7C460F75945}" type="slidenum">
              <a:rPr lang="fr-FR" sz="1400" noProof="1" smtClean="0">
                <a:solidFill>
                  <a:schemeClr val="bg1">
                    <a:lumMod val="75000"/>
                  </a:schemeClr>
                </a:solidFill>
                <a:latin typeface="Montserrat" panose="00000500000000000000" pitchFamily="2" charset="0"/>
              </a:rPr>
              <a:pPr/>
              <a:t>16</a:t>
            </a:fld>
            <a:endParaRPr lang="fr-FR" sz="1400" noProof="1">
              <a:solidFill>
                <a:schemeClr val="bg1">
                  <a:lumMod val="75000"/>
                </a:schemeClr>
              </a:solidFill>
              <a:latin typeface="Montserrat" panose="00000500000000000000" pitchFamily="2" charset="0"/>
            </a:endParaRPr>
          </a:p>
        </p:txBody>
      </p:sp>
      <p:sp>
        <p:nvSpPr>
          <p:cNvPr id="12" name="Titre 11">
            <a:extLst>
              <a:ext uri="{FF2B5EF4-FFF2-40B4-BE49-F238E27FC236}">
                <a16:creationId xmlns:a16="http://schemas.microsoft.com/office/drawing/2014/main" id="{0DC96D4E-BE6F-4ED9-9474-12DDCBBE5AC4}"/>
              </a:ext>
            </a:extLst>
          </p:cNvPr>
          <p:cNvSpPr>
            <a:spLocks noGrp="1"/>
          </p:cNvSpPr>
          <p:nvPr>
            <p:ph type="title"/>
          </p:nvPr>
        </p:nvSpPr>
        <p:spPr>
          <a:xfrm>
            <a:off x="838200" y="365126"/>
            <a:ext cx="10515600" cy="720724"/>
          </a:xfrm>
        </p:spPr>
        <p:txBody>
          <a:bodyPr>
            <a:noAutofit/>
          </a:bodyPr>
          <a:lstStyle/>
          <a:p>
            <a:pPr algn="ctr"/>
            <a:r>
              <a:rPr lang="fr-BE" sz="3200" b="1" dirty="0">
                <a:solidFill>
                  <a:srgbClr val="0F2D40"/>
                </a:solidFill>
                <a:latin typeface="Montserrat" panose="00000500000000000000" pitchFamily="2" charset="0"/>
              </a:rPr>
              <a:t>Inscription des joueurs</a:t>
            </a:r>
            <a:br>
              <a:rPr lang="fr-BE" sz="3200" b="1" dirty="0">
                <a:solidFill>
                  <a:srgbClr val="0F2D40"/>
                </a:solidFill>
                <a:latin typeface="Montserrat" panose="00000500000000000000" pitchFamily="2" charset="0"/>
              </a:rPr>
            </a:br>
            <a:r>
              <a:rPr lang="fr-BE" sz="2000" dirty="0">
                <a:solidFill>
                  <a:srgbClr val="0F2D40"/>
                </a:solidFill>
                <a:latin typeface="Montserrat" panose="00000500000000000000" pitchFamily="2" charset="0"/>
              </a:rPr>
              <a:t>(simple)</a:t>
            </a:r>
            <a:endParaRPr lang="fr-BE" sz="3200" dirty="0">
              <a:solidFill>
                <a:srgbClr val="0F2D40"/>
              </a:solidFill>
              <a:latin typeface="Montserrat" panose="00000500000000000000" pitchFamily="2" charset="0"/>
            </a:endParaRPr>
          </a:p>
        </p:txBody>
      </p:sp>
      <p:graphicFrame>
        <p:nvGraphicFramePr>
          <p:cNvPr id="10" name="Tableau 10">
            <a:extLst>
              <a:ext uri="{FF2B5EF4-FFF2-40B4-BE49-F238E27FC236}">
                <a16:creationId xmlns:a16="http://schemas.microsoft.com/office/drawing/2014/main" id="{00A8211A-A451-4BA6-BA86-5CB483B77A9F}"/>
              </a:ext>
            </a:extLst>
          </p:cNvPr>
          <p:cNvGraphicFramePr>
            <a:graphicFrameLocks noGrp="1"/>
          </p:cNvGraphicFramePr>
          <p:nvPr>
            <p:ph idx="1"/>
            <p:extLst>
              <p:ext uri="{D42A27DB-BD31-4B8C-83A1-F6EECF244321}">
                <p14:modId xmlns:p14="http://schemas.microsoft.com/office/powerpoint/2010/main" val="261236196"/>
              </p:ext>
            </p:extLst>
          </p:nvPr>
        </p:nvGraphicFramePr>
        <p:xfrm>
          <a:off x="876000" y="2709000"/>
          <a:ext cx="10440000" cy="1706880"/>
        </p:xfrm>
        <a:graphic>
          <a:graphicData uri="http://schemas.openxmlformats.org/drawingml/2006/table">
            <a:tbl>
              <a:tblPr firstRow="1" bandRow="1">
                <a:tableStyleId>{775DCB02-9BB8-47FD-8907-85C794F793BA}</a:tableStyleId>
              </a:tblPr>
              <a:tblGrid>
                <a:gridCol w="10440000">
                  <a:extLst>
                    <a:ext uri="{9D8B030D-6E8A-4147-A177-3AD203B41FA5}">
                      <a16:colId xmlns:a16="http://schemas.microsoft.com/office/drawing/2014/main" val="3169434056"/>
                    </a:ext>
                  </a:extLst>
                </a:gridCol>
              </a:tblGrid>
              <a:tr h="480000">
                <a:tc>
                  <a:txBody>
                    <a:bodyPr/>
                    <a:lstStyle/>
                    <a:p>
                      <a:pPr algn="ctr"/>
                      <a:r>
                        <a:rPr lang="fr-BE" sz="2800" dirty="0">
                          <a:latin typeface="Montserrat" panose="00000500000000000000" pitchFamily="2" charset="0"/>
                        </a:rPr>
                        <a:t>Simple</a:t>
                      </a:r>
                    </a:p>
                  </a:txBody>
                  <a:tcPr anchor="ctr"/>
                </a:tc>
                <a:extLst>
                  <a:ext uri="{0D108BD9-81ED-4DB2-BD59-A6C34878D82A}">
                    <a16:rowId xmlns:a16="http://schemas.microsoft.com/office/drawing/2014/main" val="986804369"/>
                  </a:ext>
                </a:extLst>
              </a:tr>
              <a:tr h="960000">
                <a:tc>
                  <a:txBody>
                    <a:bodyPr/>
                    <a:lstStyle/>
                    <a:p>
                      <a:pPr algn="ctr"/>
                      <a:r>
                        <a:rPr lang="fr-BE" sz="2400" dirty="0">
                          <a:latin typeface="Montserrat" panose="00000500000000000000" pitchFamily="2" charset="0"/>
                        </a:rPr>
                        <a:t>Son propre classement </a:t>
                      </a:r>
                    </a:p>
                    <a:p>
                      <a:pPr algn="ctr"/>
                      <a:r>
                        <a:rPr lang="fr-BE" sz="2400" dirty="0">
                          <a:latin typeface="Montserrat" panose="00000500000000000000" pitchFamily="2" charset="0"/>
                        </a:rPr>
                        <a:t>OU</a:t>
                      </a:r>
                    </a:p>
                    <a:p>
                      <a:pPr algn="ctr"/>
                      <a:r>
                        <a:rPr lang="fr-BE" sz="2400" dirty="0">
                          <a:latin typeface="Montserrat" panose="00000500000000000000" pitchFamily="2" charset="0"/>
                        </a:rPr>
                        <a:t>Un classement directement supérieur</a:t>
                      </a:r>
                    </a:p>
                  </a:txBody>
                  <a:tcPr anchor="ctr"/>
                </a:tc>
                <a:extLst>
                  <a:ext uri="{0D108BD9-81ED-4DB2-BD59-A6C34878D82A}">
                    <a16:rowId xmlns:a16="http://schemas.microsoft.com/office/drawing/2014/main" val="403480685"/>
                  </a:ext>
                </a:extLst>
              </a:tr>
            </a:tbl>
          </a:graphicData>
        </a:graphic>
      </p:graphicFrame>
    </p:spTree>
    <p:extLst>
      <p:ext uri="{BB962C8B-B14F-4D97-AF65-F5344CB8AC3E}">
        <p14:creationId xmlns:p14="http://schemas.microsoft.com/office/powerpoint/2010/main" val="11049600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B794D13-CC07-4D42-AFA7-8A017B5BB01C}"/>
              </a:ext>
              <a:ext uri="{C183D7F6-B498-43B3-948B-1728B52AA6E4}">
                <adec:decorative xmlns:adec="http://schemas.microsoft.com/office/drawing/2017/decorative" val="1"/>
              </a:ext>
            </a:extLst>
          </p:cNvPr>
          <p:cNvSpPr/>
          <p:nvPr/>
        </p:nvSpPr>
        <p:spPr>
          <a:xfrm>
            <a:off x="11607800" y="0"/>
            <a:ext cx="584200" cy="584200"/>
          </a:xfrm>
          <a:prstGeom prst="rect">
            <a:avLst/>
          </a:prstGeom>
          <a:solidFill>
            <a:srgbClr val="CD00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sz="1400" noProof="1">
              <a:solidFill>
                <a:srgbClr val="0F2D40"/>
              </a:solidFill>
              <a:latin typeface="Montserrat" panose="00000500000000000000" pitchFamily="2" charset="0"/>
            </a:endParaRPr>
          </a:p>
        </p:txBody>
      </p:sp>
      <p:sp>
        <p:nvSpPr>
          <p:cNvPr id="5" name="Rectangle 4">
            <a:extLst>
              <a:ext uri="{FF2B5EF4-FFF2-40B4-BE49-F238E27FC236}">
                <a16:creationId xmlns:a16="http://schemas.microsoft.com/office/drawing/2014/main" id="{C4A71911-2F65-40FA-8D47-7174D5FDEFF3}"/>
              </a:ext>
              <a:ext uri="{C183D7F6-B498-43B3-948B-1728B52AA6E4}">
                <adec:decorative xmlns:adec="http://schemas.microsoft.com/office/drawing/2017/decorative" val="1"/>
              </a:ext>
            </a:extLst>
          </p:cNvPr>
          <p:cNvSpPr/>
          <p:nvPr/>
        </p:nvSpPr>
        <p:spPr>
          <a:xfrm>
            <a:off x="0" y="6273800"/>
            <a:ext cx="584200" cy="584200"/>
          </a:xfrm>
          <a:prstGeom prst="rect">
            <a:avLst/>
          </a:prstGeom>
          <a:solidFill>
            <a:srgbClr val="0F2D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sz="1400" noProof="1">
              <a:solidFill>
                <a:srgbClr val="0F2D40"/>
              </a:solidFill>
              <a:latin typeface="Montserrat" panose="00000500000000000000" pitchFamily="2" charset="0"/>
            </a:endParaRPr>
          </a:p>
        </p:txBody>
      </p:sp>
      <p:sp>
        <p:nvSpPr>
          <p:cNvPr id="6" name="Espace réservé de la date 4">
            <a:extLst>
              <a:ext uri="{FF2B5EF4-FFF2-40B4-BE49-F238E27FC236}">
                <a16:creationId xmlns:a16="http://schemas.microsoft.com/office/drawing/2014/main" id="{12DC400C-3853-4BD9-909D-5094BC9B6666}"/>
              </a:ext>
            </a:extLst>
          </p:cNvPr>
          <p:cNvSpPr txBox="1">
            <a:spLocks/>
          </p:cNvSpPr>
          <p:nvPr/>
        </p:nvSpPr>
        <p:spPr>
          <a:xfrm>
            <a:off x="838200" y="6356350"/>
            <a:ext cx="2743200" cy="365125"/>
          </a:xfrm>
          <a:prstGeom prst="rect">
            <a:avLst/>
          </a:prstGeom>
        </p:spPr>
        <p:txBody>
          <a:bodyPr vert="horz" lIns="91440" tIns="45720" rIns="91440" bIns="45720" rtlCol="0" anchor="ctr"/>
          <a:lstStyle>
            <a:defPPr rtl="0">
              <a:defRPr lang="fr-fr"/>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400" noProof="1">
                <a:solidFill>
                  <a:schemeClr val="bg1">
                    <a:lumMod val="75000"/>
                  </a:schemeClr>
                </a:solidFill>
                <a:latin typeface="Montserrat" panose="00000500000000000000" pitchFamily="2" charset="0"/>
              </a:rPr>
              <a:t>24/01/2022</a:t>
            </a:r>
          </a:p>
        </p:txBody>
      </p:sp>
      <p:sp>
        <p:nvSpPr>
          <p:cNvPr id="7" name="Espace réservé du numéro de diapositive 7">
            <a:extLst>
              <a:ext uri="{FF2B5EF4-FFF2-40B4-BE49-F238E27FC236}">
                <a16:creationId xmlns:a16="http://schemas.microsoft.com/office/drawing/2014/main" id="{5014E034-6FE7-4C11-943F-6710616C0CD5}"/>
              </a:ext>
            </a:extLst>
          </p:cNvPr>
          <p:cNvSpPr txBox="1">
            <a:spLocks/>
          </p:cNvSpPr>
          <p:nvPr/>
        </p:nvSpPr>
        <p:spPr>
          <a:xfrm>
            <a:off x="8610600" y="6356350"/>
            <a:ext cx="2743200" cy="365125"/>
          </a:xfrm>
          <a:prstGeom prst="rect">
            <a:avLst/>
          </a:prstGeom>
        </p:spPr>
        <p:txBody>
          <a:bodyPr vert="horz" lIns="91440" tIns="45720" rIns="91440" bIns="45720" rtlCol="0" anchor="ctr"/>
          <a:lstStyle>
            <a:defPPr rtl="0">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A4A7955-6230-48B4-BD8B-A7C460F75945}" type="slidenum">
              <a:rPr lang="fr-FR" sz="1400" noProof="1" smtClean="0">
                <a:solidFill>
                  <a:schemeClr val="bg1">
                    <a:lumMod val="75000"/>
                  </a:schemeClr>
                </a:solidFill>
                <a:latin typeface="Montserrat" panose="00000500000000000000" pitchFamily="2" charset="0"/>
              </a:rPr>
              <a:pPr/>
              <a:t>17</a:t>
            </a:fld>
            <a:endParaRPr lang="fr-FR" sz="1400" noProof="1">
              <a:solidFill>
                <a:schemeClr val="bg1">
                  <a:lumMod val="75000"/>
                </a:schemeClr>
              </a:solidFill>
              <a:latin typeface="Montserrat" panose="00000500000000000000" pitchFamily="2" charset="0"/>
            </a:endParaRPr>
          </a:p>
        </p:txBody>
      </p:sp>
      <p:sp>
        <p:nvSpPr>
          <p:cNvPr id="12" name="Titre 11">
            <a:extLst>
              <a:ext uri="{FF2B5EF4-FFF2-40B4-BE49-F238E27FC236}">
                <a16:creationId xmlns:a16="http://schemas.microsoft.com/office/drawing/2014/main" id="{0DC96D4E-BE6F-4ED9-9474-12DDCBBE5AC4}"/>
              </a:ext>
            </a:extLst>
          </p:cNvPr>
          <p:cNvSpPr>
            <a:spLocks noGrp="1"/>
          </p:cNvSpPr>
          <p:nvPr>
            <p:ph type="title"/>
          </p:nvPr>
        </p:nvSpPr>
        <p:spPr>
          <a:xfrm>
            <a:off x="838200" y="365126"/>
            <a:ext cx="10515600" cy="720724"/>
          </a:xfrm>
        </p:spPr>
        <p:txBody>
          <a:bodyPr>
            <a:noAutofit/>
          </a:bodyPr>
          <a:lstStyle/>
          <a:p>
            <a:pPr algn="ctr"/>
            <a:r>
              <a:rPr lang="fr-BE" sz="3200" b="1" dirty="0">
                <a:solidFill>
                  <a:srgbClr val="0F2D40"/>
                </a:solidFill>
                <a:latin typeface="Montserrat" panose="00000500000000000000" pitchFamily="2" charset="0"/>
              </a:rPr>
              <a:t>Exemples</a:t>
            </a:r>
            <a:endParaRPr lang="fr-BE" sz="3200" dirty="0">
              <a:solidFill>
                <a:srgbClr val="0F2D40"/>
              </a:solidFill>
              <a:latin typeface="Montserrat" panose="00000500000000000000" pitchFamily="2" charset="0"/>
            </a:endParaRPr>
          </a:p>
        </p:txBody>
      </p:sp>
      <p:graphicFrame>
        <p:nvGraphicFramePr>
          <p:cNvPr id="9" name="Espace réservé du contenu 8">
            <a:extLst>
              <a:ext uri="{FF2B5EF4-FFF2-40B4-BE49-F238E27FC236}">
                <a16:creationId xmlns:a16="http://schemas.microsoft.com/office/drawing/2014/main" id="{BD01955C-487B-4308-B1F2-F6A6B970F2C7}"/>
              </a:ext>
            </a:extLst>
          </p:cNvPr>
          <p:cNvGraphicFramePr>
            <a:graphicFrameLocks noGrp="1"/>
          </p:cNvGraphicFramePr>
          <p:nvPr>
            <p:ph idx="1"/>
            <p:extLst>
              <p:ext uri="{D42A27DB-BD31-4B8C-83A1-F6EECF244321}">
                <p14:modId xmlns:p14="http://schemas.microsoft.com/office/powerpoint/2010/main" val="1298577886"/>
              </p:ext>
            </p:extLst>
          </p:nvPr>
        </p:nvGraphicFramePr>
        <p:xfrm>
          <a:off x="876000" y="2529000"/>
          <a:ext cx="10440000" cy="2164080"/>
        </p:xfrm>
        <a:graphic>
          <a:graphicData uri="http://schemas.openxmlformats.org/drawingml/2006/table">
            <a:tbl>
              <a:tblPr firstRow="1" bandRow="1">
                <a:tableStyleId>{775DCB02-9BB8-47FD-8907-85C794F793BA}</a:tableStyleId>
              </a:tblPr>
              <a:tblGrid>
                <a:gridCol w="10440000">
                  <a:extLst>
                    <a:ext uri="{9D8B030D-6E8A-4147-A177-3AD203B41FA5}">
                      <a16:colId xmlns:a16="http://schemas.microsoft.com/office/drawing/2014/main" val="388462589"/>
                    </a:ext>
                  </a:extLst>
                </a:gridCol>
              </a:tblGrid>
              <a:tr h="473684">
                <a:tc>
                  <a:txBody>
                    <a:bodyPr/>
                    <a:lstStyle/>
                    <a:p>
                      <a:pPr algn="ctr"/>
                      <a:r>
                        <a:rPr lang="fr-BE" sz="2800" dirty="0">
                          <a:latin typeface="Montserrat" panose="00000500000000000000" pitchFamily="2" charset="0"/>
                        </a:rPr>
                        <a:t>Simple</a:t>
                      </a:r>
                    </a:p>
                  </a:txBody>
                  <a:tcPr anchor="ctr"/>
                </a:tc>
                <a:extLst>
                  <a:ext uri="{0D108BD9-81ED-4DB2-BD59-A6C34878D82A}">
                    <a16:rowId xmlns:a16="http://schemas.microsoft.com/office/drawing/2014/main" val="184669658"/>
                  </a:ext>
                </a:extLst>
              </a:tr>
              <a:tr h="663158">
                <a:tc>
                  <a:txBody>
                    <a:bodyPr/>
                    <a:lstStyle/>
                    <a:p>
                      <a:pPr algn="ctr"/>
                      <a:r>
                        <a:rPr lang="fr-BE" sz="2400" b="1" dirty="0">
                          <a:latin typeface="Montserrat" panose="00000500000000000000" pitchFamily="2" charset="0"/>
                        </a:rPr>
                        <a:t>Classements distincts* :</a:t>
                      </a:r>
                    </a:p>
                    <a:p>
                      <a:pPr algn="ctr"/>
                      <a:r>
                        <a:rPr lang="fr-BE" sz="2400" dirty="0">
                          <a:solidFill>
                            <a:schemeClr val="accent6">
                              <a:lumMod val="75000"/>
                            </a:schemeClr>
                          </a:solidFill>
                          <a:latin typeface="Montserrat" panose="00000500000000000000" pitchFamily="2" charset="0"/>
                        </a:rPr>
                        <a:t>Roland Plume "8" peut s’inscrire en catégorie "7" ou "8"</a:t>
                      </a:r>
                    </a:p>
                  </a:txBody>
                  <a:tcPr anchor="ctr"/>
                </a:tc>
                <a:extLst>
                  <a:ext uri="{0D108BD9-81ED-4DB2-BD59-A6C34878D82A}">
                    <a16:rowId xmlns:a16="http://schemas.microsoft.com/office/drawing/2014/main" val="143651509"/>
                  </a:ext>
                </a:extLst>
              </a:tr>
              <a:tr h="663158">
                <a:tc>
                  <a:txBody>
                    <a:bodyPr/>
                    <a:lstStyle/>
                    <a:p>
                      <a:pPr algn="ctr"/>
                      <a:r>
                        <a:rPr lang="fr-BE" sz="2400" b="1" dirty="0">
                          <a:latin typeface="Montserrat" panose="00000500000000000000" pitchFamily="2" charset="0"/>
                        </a:rPr>
                        <a:t>Séries* :</a:t>
                      </a:r>
                    </a:p>
                    <a:p>
                      <a:pPr algn="ctr"/>
                      <a:r>
                        <a:rPr lang="fr-BE" sz="2400" dirty="0">
                          <a:solidFill>
                            <a:schemeClr val="accent6">
                              <a:lumMod val="75000"/>
                            </a:schemeClr>
                          </a:solidFill>
                          <a:latin typeface="Montserrat" panose="00000500000000000000" pitchFamily="2" charset="0"/>
                        </a:rPr>
                        <a:t>Roland Plume "8" peut s’inscrire en série 6/7 – 7/8 – 8/9</a:t>
                      </a:r>
                    </a:p>
                  </a:txBody>
                  <a:tcPr anchor="ctr"/>
                </a:tc>
                <a:extLst>
                  <a:ext uri="{0D108BD9-81ED-4DB2-BD59-A6C34878D82A}">
                    <a16:rowId xmlns:a16="http://schemas.microsoft.com/office/drawing/2014/main" val="2479151416"/>
                  </a:ext>
                </a:extLst>
              </a:tr>
            </a:tbl>
          </a:graphicData>
        </a:graphic>
      </p:graphicFrame>
    </p:spTree>
    <p:extLst>
      <p:ext uri="{BB962C8B-B14F-4D97-AF65-F5344CB8AC3E}">
        <p14:creationId xmlns:p14="http://schemas.microsoft.com/office/powerpoint/2010/main" val="9721048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B794D13-CC07-4D42-AFA7-8A017B5BB01C}"/>
              </a:ext>
              <a:ext uri="{C183D7F6-B498-43B3-948B-1728B52AA6E4}">
                <adec:decorative xmlns:adec="http://schemas.microsoft.com/office/drawing/2017/decorative" val="1"/>
              </a:ext>
            </a:extLst>
          </p:cNvPr>
          <p:cNvSpPr/>
          <p:nvPr/>
        </p:nvSpPr>
        <p:spPr>
          <a:xfrm>
            <a:off x="11607800" y="0"/>
            <a:ext cx="584200" cy="584200"/>
          </a:xfrm>
          <a:prstGeom prst="rect">
            <a:avLst/>
          </a:prstGeom>
          <a:solidFill>
            <a:srgbClr val="CD00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sz="1400" noProof="1">
              <a:solidFill>
                <a:srgbClr val="0F2D40"/>
              </a:solidFill>
              <a:latin typeface="Montserrat" panose="00000500000000000000" pitchFamily="2" charset="0"/>
            </a:endParaRPr>
          </a:p>
        </p:txBody>
      </p:sp>
      <p:sp>
        <p:nvSpPr>
          <p:cNvPr id="5" name="Rectangle 4">
            <a:extLst>
              <a:ext uri="{FF2B5EF4-FFF2-40B4-BE49-F238E27FC236}">
                <a16:creationId xmlns:a16="http://schemas.microsoft.com/office/drawing/2014/main" id="{C4A71911-2F65-40FA-8D47-7174D5FDEFF3}"/>
              </a:ext>
              <a:ext uri="{C183D7F6-B498-43B3-948B-1728B52AA6E4}">
                <adec:decorative xmlns:adec="http://schemas.microsoft.com/office/drawing/2017/decorative" val="1"/>
              </a:ext>
            </a:extLst>
          </p:cNvPr>
          <p:cNvSpPr/>
          <p:nvPr/>
        </p:nvSpPr>
        <p:spPr>
          <a:xfrm>
            <a:off x="0" y="6273800"/>
            <a:ext cx="584200" cy="584200"/>
          </a:xfrm>
          <a:prstGeom prst="rect">
            <a:avLst/>
          </a:prstGeom>
          <a:solidFill>
            <a:srgbClr val="0F2D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sz="1400" noProof="1">
              <a:solidFill>
                <a:srgbClr val="0F2D40"/>
              </a:solidFill>
              <a:latin typeface="Montserrat" panose="00000500000000000000" pitchFamily="2" charset="0"/>
            </a:endParaRPr>
          </a:p>
        </p:txBody>
      </p:sp>
      <p:sp>
        <p:nvSpPr>
          <p:cNvPr id="6" name="Espace réservé de la date 4">
            <a:extLst>
              <a:ext uri="{FF2B5EF4-FFF2-40B4-BE49-F238E27FC236}">
                <a16:creationId xmlns:a16="http://schemas.microsoft.com/office/drawing/2014/main" id="{12DC400C-3853-4BD9-909D-5094BC9B6666}"/>
              </a:ext>
            </a:extLst>
          </p:cNvPr>
          <p:cNvSpPr txBox="1">
            <a:spLocks/>
          </p:cNvSpPr>
          <p:nvPr/>
        </p:nvSpPr>
        <p:spPr>
          <a:xfrm>
            <a:off x="838200" y="6356350"/>
            <a:ext cx="2743200" cy="365125"/>
          </a:xfrm>
          <a:prstGeom prst="rect">
            <a:avLst/>
          </a:prstGeom>
        </p:spPr>
        <p:txBody>
          <a:bodyPr vert="horz" lIns="91440" tIns="45720" rIns="91440" bIns="45720" rtlCol="0" anchor="ctr"/>
          <a:lstStyle>
            <a:defPPr rtl="0">
              <a:defRPr lang="fr-fr"/>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400" noProof="1">
                <a:solidFill>
                  <a:schemeClr val="bg1">
                    <a:lumMod val="75000"/>
                  </a:schemeClr>
                </a:solidFill>
                <a:latin typeface="Montserrat" panose="00000500000000000000" pitchFamily="2" charset="0"/>
              </a:rPr>
              <a:t>24/01/2022</a:t>
            </a:r>
          </a:p>
        </p:txBody>
      </p:sp>
      <p:sp>
        <p:nvSpPr>
          <p:cNvPr id="7" name="Espace réservé du numéro de diapositive 7">
            <a:extLst>
              <a:ext uri="{FF2B5EF4-FFF2-40B4-BE49-F238E27FC236}">
                <a16:creationId xmlns:a16="http://schemas.microsoft.com/office/drawing/2014/main" id="{5014E034-6FE7-4C11-943F-6710616C0CD5}"/>
              </a:ext>
            </a:extLst>
          </p:cNvPr>
          <p:cNvSpPr txBox="1">
            <a:spLocks/>
          </p:cNvSpPr>
          <p:nvPr/>
        </p:nvSpPr>
        <p:spPr>
          <a:xfrm>
            <a:off x="8610600" y="6356350"/>
            <a:ext cx="2743200" cy="365125"/>
          </a:xfrm>
          <a:prstGeom prst="rect">
            <a:avLst/>
          </a:prstGeom>
        </p:spPr>
        <p:txBody>
          <a:bodyPr vert="horz" lIns="91440" tIns="45720" rIns="91440" bIns="45720" rtlCol="0" anchor="ctr"/>
          <a:lstStyle>
            <a:defPPr rtl="0">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A4A7955-6230-48B4-BD8B-A7C460F75945}" type="slidenum">
              <a:rPr lang="fr-FR" sz="1400" noProof="1" smtClean="0">
                <a:solidFill>
                  <a:schemeClr val="bg1">
                    <a:lumMod val="75000"/>
                  </a:schemeClr>
                </a:solidFill>
                <a:latin typeface="Montserrat" panose="00000500000000000000" pitchFamily="2" charset="0"/>
              </a:rPr>
              <a:pPr/>
              <a:t>18</a:t>
            </a:fld>
            <a:endParaRPr lang="fr-FR" sz="1400" noProof="1">
              <a:solidFill>
                <a:schemeClr val="bg1">
                  <a:lumMod val="75000"/>
                </a:schemeClr>
              </a:solidFill>
              <a:latin typeface="Montserrat" panose="00000500000000000000" pitchFamily="2" charset="0"/>
            </a:endParaRPr>
          </a:p>
        </p:txBody>
      </p:sp>
      <p:sp>
        <p:nvSpPr>
          <p:cNvPr id="12" name="Titre 11">
            <a:extLst>
              <a:ext uri="{FF2B5EF4-FFF2-40B4-BE49-F238E27FC236}">
                <a16:creationId xmlns:a16="http://schemas.microsoft.com/office/drawing/2014/main" id="{0DC96D4E-BE6F-4ED9-9474-12DDCBBE5AC4}"/>
              </a:ext>
            </a:extLst>
          </p:cNvPr>
          <p:cNvSpPr>
            <a:spLocks noGrp="1"/>
          </p:cNvSpPr>
          <p:nvPr>
            <p:ph type="title"/>
          </p:nvPr>
        </p:nvSpPr>
        <p:spPr>
          <a:xfrm>
            <a:off x="838200" y="365126"/>
            <a:ext cx="10515600" cy="720724"/>
          </a:xfrm>
        </p:spPr>
        <p:txBody>
          <a:bodyPr>
            <a:noAutofit/>
          </a:bodyPr>
          <a:lstStyle/>
          <a:p>
            <a:pPr algn="ctr"/>
            <a:r>
              <a:rPr lang="fr-BE" sz="3200" b="1" dirty="0">
                <a:solidFill>
                  <a:srgbClr val="0F2D40"/>
                </a:solidFill>
                <a:latin typeface="Montserrat" panose="00000500000000000000" pitchFamily="2" charset="0"/>
              </a:rPr>
              <a:t>Inscription des joueurs</a:t>
            </a:r>
            <a:br>
              <a:rPr lang="fr-BE" sz="2400" b="1" dirty="0">
                <a:solidFill>
                  <a:srgbClr val="0F2D40"/>
                </a:solidFill>
                <a:latin typeface="Montserrat" panose="00000500000000000000" pitchFamily="2" charset="0"/>
              </a:rPr>
            </a:br>
            <a:r>
              <a:rPr lang="fr-BE" sz="2000" dirty="0">
                <a:solidFill>
                  <a:srgbClr val="0F2D40"/>
                </a:solidFill>
                <a:latin typeface="Montserrat" panose="00000500000000000000" pitchFamily="2" charset="0"/>
              </a:rPr>
              <a:t>(Double et mixte)</a:t>
            </a:r>
          </a:p>
        </p:txBody>
      </p:sp>
      <p:graphicFrame>
        <p:nvGraphicFramePr>
          <p:cNvPr id="11" name="Tableau 10">
            <a:extLst>
              <a:ext uri="{FF2B5EF4-FFF2-40B4-BE49-F238E27FC236}">
                <a16:creationId xmlns:a16="http://schemas.microsoft.com/office/drawing/2014/main" id="{7AC1814C-04BC-4082-B52F-4C736A4E7A9C}"/>
              </a:ext>
            </a:extLst>
          </p:cNvPr>
          <p:cNvGraphicFramePr>
            <a:graphicFrameLocks noGrp="1"/>
          </p:cNvGraphicFramePr>
          <p:nvPr>
            <p:extLst>
              <p:ext uri="{D42A27DB-BD31-4B8C-83A1-F6EECF244321}">
                <p14:modId xmlns:p14="http://schemas.microsoft.com/office/powerpoint/2010/main" val="919121736"/>
              </p:ext>
            </p:extLst>
          </p:nvPr>
        </p:nvGraphicFramePr>
        <p:xfrm>
          <a:off x="838200" y="2410460"/>
          <a:ext cx="10515600" cy="2621280"/>
        </p:xfrm>
        <a:graphic>
          <a:graphicData uri="http://schemas.openxmlformats.org/drawingml/2006/table">
            <a:tbl>
              <a:tblPr firstRow="1" bandRow="1">
                <a:tableStyleId>{775DCB02-9BB8-47FD-8907-85C794F793BA}</a:tableStyleId>
              </a:tblPr>
              <a:tblGrid>
                <a:gridCol w="10515600">
                  <a:extLst>
                    <a:ext uri="{9D8B030D-6E8A-4147-A177-3AD203B41FA5}">
                      <a16:colId xmlns:a16="http://schemas.microsoft.com/office/drawing/2014/main" val="4255360362"/>
                    </a:ext>
                  </a:extLst>
                </a:gridCol>
              </a:tblGrid>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BE" sz="2800" dirty="0">
                          <a:latin typeface="Montserrat" panose="00000500000000000000" pitchFamily="2" charset="0"/>
                        </a:rPr>
                        <a:t>Double et mixte</a:t>
                      </a:r>
                    </a:p>
                  </a:txBody>
                  <a:tcPr anchor="ctr"/>
                </a:tc>
                <a:extLst>
                  <a:ext uri="{0D108BD9-81ED-4DB2-BD59-A6C34878D82A}">
                    <a16:rowId xmlns:a16="http://schemas.microsoft.com/office/drawing/2014/main" val="739081435"/>
                  </a:ext>
                </a:extLst>
              </a:tr>
              <a:tr h="370840">
                <a:tc>
                  <a:txBody>
                    <a:bodyPr/>
                    <a:lstStyle/>
                    <a:p>
                      <a:pPr algn="ctr"/>
                      <a:r>
                        <a:rPr lang="fr-BE" sz="2400" dirty="0">
                          <a:latin typeface="Montserrat" panose="00000500000000000000" pitchFamily="2" charset="0"/>
                        </a:rPr>
                        <a:t>Max 3 classements de différence entre les 2 joueurs*</a:t>
                      </a:r>
                    </a:p>
                  </a:txBody>
                  <a:tcPr anchor="ctr"/>
                </a:tc>
                <a:extLst>
                  <a:ext uri="{0D108BD9-81ED-4DB2-BD59-A6C34878D82A}">
                    <a16:rowId xmlns:a16="http://schemas.microsoft.com/office/drawing/2014/main" val="1792896706"/>
                  </a:ext>
                </a:extLst>
              </a:tr>
              <a:tr h="370840">
                <a:tc>
                  <a:txBody>
                    <a:bodyPr/>
                    <a:lstStyle/>
                    <a:p>
                      <a:pPr algn="ctr"/>
                      <a:r>
                        <a:rPr lang="fr-BE" sz="2400" dirty="0">
                          <a:latin typeface="Montserrat" panose="00000500000000000000" pitchFamily="2" charset="0"/>
                        </a:rPr>
                        <a:t>Si 2 joueurs de classements différents =&gt; tableau reprenant le meilleur des deux classements</a:t>
                      </a:r>
                    </a:p>
                  </a:txBody>
                  <a:tcPr anchor="ctr"/>
                </a:tc>
                <a:extLst>
                  <a:ext uri="{0D108BD9-81ED-4DB2-BD59-A6C34878D82A}">
                    <a16:rowId xmlns:a16="http://schemas.microsoft.com/office/drawing/2014/main" val="3332978221"/>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BE" sz="2400" dirty="0">
                          <a:latin typeface="Montserrat" panose="00000500000000000000" pitchFamily="2" charset="0"/>
                        </a:rPr>
                        <a:t>Si 2 joueurs ont le même classement =&gt; tableau reprenant le classement ou un classement directement supérieur</a:t>
                      </a:r>
                    </a:p>
                  </a:txBody>
                  <a:tcPr anchor="ctr"/>
                </a:tc>
                <a:extLst>
                  <a:ext uri="{0D108BD9-81ED-4DB2-BD59-A6C34878D82A}">
                    <a16:rowId xmlns:a16="http://schemas.microsoft.com/office/drawing/2014/main" val="3242878382"/>
                  </a:ext>
                </a:extLst>
              </a:tr>
            </a:tbl>
          </a:graphicData>
        </a:graphic>
      </p:graphicFrame>
    </p:spTree>
    <p:extLst>
      <p:ext uri="{BB962C8B-B14F-4D97-AF65-F5344CB8AC3E}">
        <p14:creationId xmlns:p14="http://schemas.microsoft.com/office/powerpoint/2010/main" val="219481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B794D13-CC07-4D42-AFA7-8A017B5BB01C}"/>
              </a:ext>
              <a:ext uri="{C183D7F6-B498-43B3-948B-1728B52AA6E4}">
                <adec:decorative xmlns:adec="http://schemas.microsoft.com/office/drawing/2017/decorative" val="1"/>
              </a:ext>
            </a:extLst>
          </p:cNvPr>
          <p:cNvSpPr/>
          <p:nvPr/>
        </p:nvSpPr>
        <p:spPr>
          <a:xfrm>
            <a:off x="11607800" y="0"/>
            <a:ext cx="584200" cy="584200"/>
          </a:xfrm>
          <a:prstGeom prst="rect">
            <a:avLst/>
          </a:prstGeom>
          <a:solidFill>
            <a:srgbClr val="CD00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sz="1400" noProof="1">
              <a:solidFill>
                <a:srgbClr val="0F2D40"/>
              </a:solidFill>
              <a:latin typeface="Montserrat" panose="00000500000000000000" pitchFamily="2" charset="0"/>
            </a:endParaRPr>
          </a:p>
        </p:txBody>
      </p:sp>
      <p:sp>
        <p:nvSpPr>
          <p:cNvPr id="5" name="Rectangle 4">
            <a:extLst>
              <a:ext uri="{FF2B5EF4-FFF2-40B4-BE49-F238E27FC236}">
                <a16:creationId xmlns:a16="http://schemas.microsoft.com/office/drawing/2014/main" id="{C4A71911-2F65-40FA-8D47-7174D5FDEFF3}"/>
              </a:ext>
              <a:ext uri="{C183D7F6-B498-43B3-948B-1728B52AA6E4}">
                <adec:decorative xmlns:adec="http://schemas.microsoft.com/office/drawing/2017/decorative" val="1"/>
              </a:ext>
            </a:extLst>
          </p:cNvPr>
          <p:cNvSpPr/>
          <p:nvPr/>
        </p:nvSpPr>
        <p:spPr>
          <a:xfrm>
            <a:off x="0" y="6273800"/>
            <a:ext cx="584200" cy="584200"/>
          </a:xfrm>
          <a:prstGeom prst="rect">
            <a:avLst/>
          </a:prstGeom>
          <a:solidFill>
            <a:srgbClr val="0F2D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sz="1400" noProof="1">
              <a:solidFill>
                <a:srgbClr val="0F2D40"/>
              </a:solidFill>
              <a:latin typeface="Montserrat" panose="00000500000000000000" pitchFamily="2" charset="0"/>
            </a:endParaRPr>
          </a:p>
        </p:txBody>
      </p:sp>
      <p:sp>
        <p:nvSpPr>
          <p:cNvPr id="6" name="Espace réservé de la date 4">
            <a:extLst>
              <a:ext uri="{FF2B5EF4-FFF2-40B4-BE49-F238E27FC236}">
                <a16:creationId xmlns:a16="http://schemas.microsoft.com/office/drawing/2014/main" id="{12DC400C-3853-4BD9-909D-5094BC9B6666}"/>
              </a:ext>
            </a:extLst>
          </p:cNvPr>
          <p:cNvSpPr txBox="1">
            <a:spLocks/>
          </p:cNvSpPr>
          <p:nvPr/>
        </p:nvSpPr>
        <p:spPr>
          <a:xfrm>
            <a:off x="838200" y="6356350"/>
            <a:ext cx="2743200" cy="365125"/>
          </a:xfrm>
          <a:prstGeom prst="rect">
            <a:avLst/>
          </a:prstGeom>
        </p:spPr>
        <p:txBody>
          <a:bodyPr vert="horz" lIns="91440" tIns="45720" rIns="91440" bIns="45720" rtlCol="0" anchor="ctr"/>
          <a:lstStyle>
            <a:defPPr rtl="0">
              <a:defRPr lang="fr-fr"/>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400" noProof="1">
                <a:solidFill>
                  <a:schemeClr val="bg1">
                    <a:lumMod val="75000"/>
                  </a:schemeClr>
                </a:solidFill>
                <a:latin typeface="Montserrat" panose="00000500000000000000" pitchFamily="2" charset="0"/>
              </a:rPr>
              <a:t>24/01/2022</a:t>
            </a:r>
          </a:p>
        </p:txBody>
      </p:sp>
      <p:sp>
        <p:nvSpPr>
          <p:cNvPr id="7" name="Espace réservé du numéro de diapositive 7">
            <a:extLst>
              <a:ext uri="{FF2B5EF4-FFF2-40B4-BE49-F238E27FC236}">
                <a16:creationId xmlns:a16="http://schemas.microsoft.com/office/drawing/2014/main" id="{5014E034-6FE7-4C11-943F-6710616C0CD5}"/>
              </a:ext>
            </a:extLst>
          </p:cNvPr>
          <p:cNvSpPr txBox="1">
            <a:spLocks/>
          </p:cNvSpPr>
          <p:nvPr/>
        </p:nvSpPr>
        <p:spPr>
          <a:xfrm>
            <a:off x="8610600" y="6356350"/>
            <a:ext cx="2743200" cy="365125"/>
          </a:xfrm>
          <a:prstGeom prst="rect">
            <a:avLst/>
          </a:prstGeom>
        </p:spPr>
        <p:txBody>
          <a:bodyPr vert="horz" lIns="91440" tIns="45720" rIns="91440" bIns="45720" rtlCol="0" anchor="ctr"/>
          <a:lstStyle>
            <a:defPPr rtl="0">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A4A7955-6230-48B4-BD8B-A7C460F75945}" type="slidenum">
              <a:rPr lang="fr-FR" sz="1400" noProof="1" smtClean="0">
                <a:solidFill>
                  <a:schemeClr val="bg1">
                    <a:lumMod val="75000"/>
                  </a:schemeClr>
                </a:solidFill>
                <a:latin typeface="Montserrat" panose="00000500000000000000" pitchFamily="2" charset="0"/>
              </a:rPr>
              <a:pPr/>
              <a:t>19</a:t>
            </a:fld>
            <a:endParaRPr lang="fr-FR" sz="1400" noProof="1">
              <a:solidFill>
                <a:schemeClr val="bg1">
                  <a:lumMod val="75000"/>
                </a:schemeClr>
              </a:solidFill>
              <a:latin typeface="Montserrat" panose="00000500000000000000" pitchFamily="2" charset="0"/>
            </a:endParaRPr>
          </a:p>
        </p:txBody>
      </p:sp>
      <p:sp>
        <p:nvSpPr>
          <p:cNvPr id="12" name="Titre 11">
            <a:extLst>
              <a:ext uri="{FF2B5EF4-FFF2-40B4-BE49-F238E27FC236}">
                <a16:creationId xmlns:a16="http://schemas.microsoft.com/office/drawing/2014/main" id="{0DC96D4E-BE6F-4ED9-9474-12DDCBBE5AC4}"/>
              </a:ext>
            </a:extLst>
          </p:cNvPr>
          <p:cNvSpPr>
            <a:spLocks noGrp="1"/>
          </p:cNvSpPr>
          <p:nvPr>
            <p:ph type="title"/>
          </p:nvPr>
        </p:nvSpPr>
        <p:spPr>
          <a:xfrm>
            <a:off x="838200" y="365126"/>
            <a:ext cx="10515600" cy="720724"/>
          </a:xfrm>
        </p:spPr>
        <p:txBody>
          <a:bodyPr>
            <a:noAutofit/>
          </a:bodyPr>
          <a:lstStyle/>
          <a:p>
            <a:pPr algn="ctr"/>
            <a:r>
              <a:rPr lang="fr-BE" sz="3200" b="1" dirty="0">
                <a:solidFill>
                  <a:srgbClr val="0F2D40"/>
                </a:solidFill>
                <a:latin typeface="Montserrat" panose="00000500000000000000" pitchFamily="2" charset="0"/>
              </a:rPr>
              <a:t>Exemples</a:t>
            </a:r>
            <a:endParaRPr lang="fr-BE" sz="3200" dirty="0">
              <a:solidFill>
                <a:srgbClr val="0F2D40"/>
              </a:solidFill>
              <a:latin typeface="Montserrat" panose="00000500000000000000" pitchFamily="2" charset="0"/>
            </a:endParaRPr>
          </a:p>
        </p:txBody>
      </p:sp>
      <p:graphicFrame>
        <p:nvGraphicFramePr>
          <p:cNvPr id="10" name="Tableau 9">
            <a:extLst>
              <a:ext uri="{FF2B5EF4-FFF2-40B4-BE49-F238E27FC236}">
                <a16:creationId xmlns:a16="http://schemas.microsoft.com/office/drawing/2014/main" id="{90768263-90E4-4C07-860A-56D08DD81960}"/>
              </a:ext>
            </a:extLst>
          </p:cNvPr>
          <p:cNvGraphicFramePr>
            <a:graphicFrameLocks noGrp="1"/>
          </p:cNvGraphicFramePr>
          <p:nvPr>
            <p:extLst>
              <p:ext uri="{D42A27DB-BD31-4B8C-83A1-F6EECF244321}">
                <p14:modId xmlns:p14="http://schemas.microsoft.com/office/powerpoint/2010/main" val="745888172"/>
              </p:ext>
            </p:extLst>
          </p:nvPr>
        </p:nvGraphicFramePr>
        <p:xfrm>
          <a:off x="376684" y="1085850"/>
          <a:ext cx="11523216" cy="4954097"/>
        </p:xfrm>
        <a:graphic>
          <a:graphicData uri="http://schemas.openxmlformats.org/drawingml/2006/table">
            <a:tbl>
              <a:tblPr firstRow="1" bandRow="1">
                <a:tableStyleId>{775DCB02-9BB8-47FD-8907-85C794F793BA}</a:tableStyleId>
              </a:tblPr>
              <a:tblGrid>
                <a:gridCol w="5761608">
                  <a:extLst>
                    <a:ext uri="{9D8B030D-6E8A-4147-A177-3AD203B41FA5}">
                      <a16:colId xmlns:a16="http://schemas.microsoft.com/office/drawing/2014/main" val="2163028798"/>
                    </a:ext>
                  </a:extLst>
                </a:gridCol>
                <a:gridCol w="5761608">
                  <a:extLst>
                    <a:ext uri="{9D8B030D-6E8A-4147-A177-3AD203B41FA5}">
                      <a16:colId xmlns:a16="http://schemas.microsoft.com/office/drawing/2014/main" val="655111820"/>
                    </a:ext>
                  </a:extLst>
                </a:gridCol>
              </a:tblGrid>
              <a:tr h="501802">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BE" sz="2800" dirty="0">
                          <a:latin typeface="Montserrat" panose="00000500000000000000" pitchFamily="2" charset="0"/>
                        </a:rPr>
                        <a:t>Double et mixte</a:t>
                      </a:r>
                    </a:p>
                  </a:txBody>
                  <a:tcPr anchor="ctr"/>
                </a:tc>
                <a:tc hMerge="1">
                  <a:txBody>
                    <a:bodyPr/>
                    <a:lstStyle/>
                    <a:p>
                      <a:endParaRPr lang="fr-BE"/>
                    </a:p>
                  </a:txBody>
                  <a:tcPr/>
                </a:tc>
                <a:extLst>
                  <a:ext uri="{0D108BD9-81ED-4DB2-BD59-A6C34878D82A}">
                    <a16:rowId xmlns:a16="http://schemas.microsoft.com/office/drawing/2014/main" val="1600327216"/>
                  </a:ext>
                </a:extLst>
              </a:tr>
              <a:tr h="401442">
                <a:tc gridSpan="2">
                  <a:txBody>
                    <a:bodyPr/>
                    <a:lstStyle/>
                    <a:p>
                      <a:pPr algn="ctr"/>
                      <a:r>
                        <a:rPr lang="fr-BE" b="1" dirty="0">
                          <a:latin typeface="Montserrat" panose="00000500000000000000" pitchFamily="2" charset="0"/>
                        </a:rPr>
                        <a:t>Max 3 classements de différence entre les 2 joueurs* :</a:t>
                      </a:r>
                    </a:p>
                  </a:txBody>
                  <a:tcPr anchor="ctr"/>
                </a:tc>
                <a:tc hMerge="1">
                  <a:txBody>
                    <a:bodyPr/>
                    <a:lstStyle/>
                    <a:p>
                      <a:endParaRPr lang="fr-BE"/>
                    </a:p>
                  </a:txBody>
                  <a:tcPr/>
                </a:tc>
                <a:extLst>
                  <a:ext uri="{0D108BD9-81ED-4DB2-BD59-A6C34878D82A}">
                    <a16:rowId xmlns:a16="http://schemas.microsoft.com/office/drawing/2014/main" val="1025066937"/>
                  </a:ext>
                </a:extLst>
              </a:tr>
              <a:tr h="644178">
                <a:tc gridSpan="2">
                  <a:txBody>
                    <a:bodyPr/>
                    <a:lstStyle/>
                    <a:p>
                      <a:pPr algn="ctr"/>
                      <a:r>
                        <a:rPr lang="fr-FR" sz="1600" dirty="0">
                          <a:solidFill>
                            <a:schemeClr val="accent6">
                              <a:lumMod val="75000"/>
                            </a:schemeClr>
                          </a:solidFill>
                          <a:latin typeface="Montserrat" panose="00000500000000000000" pitchFamily="2" charset="0"/>
                        </a:rPr>
                        <a:t>Roland Plume </a:t>
                      </a:r>
                      <a:r>
                        <a:rPr lang="fr-BE" sz="1600" dirty="0">
                          <a:solidFill>
                            <a:schemeClr val="accent6">
                              <a:lumMod val="75000"/>
                            </a:schemeClr>
                          </a:solidFill>
                          <a:latin typeface="Montserrat" panose="00000500000000000000" pitchFamily="2" charset="0"/>
                        </a:rPr>
                        <a:t>"</a:t>
                      </a:r>
                      <a:r>
                        <a:rPr lang="fr-FR" sz="1600" dirty="0">
                          <a:solidFill>
                            <a:schemeClr val="accent6">
                              <a:lumMod val="75000"/>
                            </a:schemeClr>
                          </a:solidFill>
                          <a:latin typeface="Montserrat" panose="00000500000000000000" pitchFamily="2" charset="0"/>
                        </a:rPr>
                        <a:t>8</a:t>
                      </a:r>
                      <a:r>
                        <a:rPr lang="fr-BE" sz="1600" dirty="0">
                          <a:solidFill>
                            <a:schemeClr val="accent6">
                              <a:lumMod val="75000"/>
                            </a:schemeClr>
                          </a:solidFill>
                          <a:latin typeface="Montserrat" panose="00000500000000000000" pitchFamily="2" charset="0"/>
                        </a:rPr>
                        <a:t>"</a:t>
                      </a:r>
                      <a:r>
                        <a:rPr lang="fr-FR" sz="1600" dirty="0">
                          <a:solidFill>
                            <a:schemeClr val="accent6">
                              <a:lumMod val="75000"/>
                            </a:schemeClr>
                          </a:solidFill>
                          <a:latin typeface="Montserrat" panose="00000500000000000000" pitchFamily="2" charset="0"/>
                        </a:rPr>
                        <a:t> peut s’inscrire avec un(e) joueur(euse) </a:t>
                      </a:r>
                      <a:r>
                        <a:rPr lang="fr-BE" sz="1600" dirty="0">
                          <a:solidFill>
                            <a:schemeClr val="accent6">
                              <a:lumMod val="75000"/>
                            </a:schemeClr>
                          </a:solidFill>
                          <a:latin typeface="Montserrat" panose="00000500000000000000" pitchFamily="2" charset="0"/>
                        </a:rPr>
                        <a:t>"</a:t>
                      </a:r>
                      <a:r>
                        <a:rPr lang="fr-FR" sz="1600" dirty="0">
                          <a:solidFill>
                            <a:schemeClr val="accent6">
                              <a:lumMod val="75000"/>
                            </a:schemeClr>
                          </a:solidFill>
                          <a:latin typeface="Montserrat" panose="00000500000000000000" pitchFamily="2" charset="0"/>
                        </a:rPr>
                        <a:t>6</a:t>
                      </a:r>
                      <a:r>
                        <a:rPr lang="fr-BE" sz="1600" dirty="0">
                          <a:solidFill>
                            <a:schemeClr val="accent6">
                              <a:lumMod val="75000"/>
                            </a:schemeClr>
                          </a:solidFill>
                          <a:latin typeface="Montserrat" panose="00000500000000000000" pitchFamily="2" charset="0"/>
                        </a:rPr>
                        <a:t>" - "</a:t>
                      </a:r>
                      <a:r>
                        <a:rPr lang="fr-FR" sz="1600" dirty="0">
                          <a:solidFill>
                            <a:schemeClr val="accent6">
                              <a:lumMod val="75000"/>
                            </a:schemeClr>
                          </a:solidFill>
                          <a:latin typeface="Montserrat" panose="00000500000000000000" pitchFamily="2" charset="0"/>
                        </a:rPr>
                        <a:t>7</a:t>
                      </a:r>
                      <a:r>
                        <a:rPr lang="fr-BE" sz="1600" dirty="0">
                          <a:solidFill>
                            <a:schemeClr val="accent6">
                              <a:lumMod val="75000"/>
                            </a:schemeClr>
                          </a:solidFill>
                          <a:latin typeface="Montserrat" panose="00000500000000000000" pitchFamily="2" charset="0"/>
                        </a:rPr>
                        <a:t>"</a:t>
                      </a:r>
                      <a:r>
                        <a:rPr lang="fr-FR" sz="1600" dirty="0">
                          <a:solidFill>
                            <a:schemeClr val="accent6">
                              <a:lumMod val="75000"/>
                            </a:schemeClr>
                          </a:solidFill>
                          <a:latin typeface="Montserrat" panose="00000500000000000000" pitchFamily="2" charset="0"/>
                        </a:rPr>
                        <a:t> - </a:t>
                      </a:r>
                      <a:r>
                        <a:rPr lang="fr-BE" sz="1600" dirty="0">
                          <a:solidFill>
                            <a:schemeClr val="accent6">
                              <a:lumMod val="75000"/>
                            </a:schemeClr>
                          </a:solidFill>
                          <a:latin typeface="Montserrat" panose="00000500000000000000" pitchFamily="2" charset="0"/>
                        </a:rPr>
                        <a:t>"</a:t>
                      </a:r>
                      <a:r>
                        <a:rPr lang="fr-FR" sz="1600" dirty="0">
                          <a:solidFill>
                            <a:schemeClr val="accent6">
                              <a:lumMod val="75000"/>
                            </a:schemeClr>
                          </a:solidFill>
                          <a:latin typeface="Montserrat" panose="00000500000000000000" pitchFamily="2" charset="0"/>
                        </a:rPr>
                        <a:t>8</a:t>
                      </a:r>
                      <a:r>
                        <a:rPr lang="fr-BE" sz="1600" dirty="0">
                          <a:solidFill>
                            <a:schemeClr val="accent6">
                              <a:lumMod val="75000"/>
                            </a:schemeClr>
                          </a:solidFill>
                          <a:latin typeface="Montserrat" panose="00000500000000000000" pitchFamily="2" charset="0"/>
                        </a:rPr>
                        <a:t>"  - "</a:t>
                      </a:r>
                      <a:r>
                        <a:rPr lang="fr-FR" sz="1600" dirty="0">
                          <a:solidFill>
                            <a:schemeClr val="accent6">
                              <a:lumMod val="75000"/>
                            </a:schemeClr>
                          </a:solidFill>
                          <a:latin typeface="Montserrat" panose="00000500000000000000" pitchFamily="2" charset="0"/>
                        </a:rPr>
                        <a:t>9</a:t>
                      </a:r>
                      <a:r>
                        <a:rPr lang="fr-BE" sz="1600" dirty="0">
                          <a:solidFill>
                            <a:schemeClr val="accent6">
                              <a:lumMod val="75000"/>
                            </a:schemeClr>
                          </a:solidFill>
                          <a:latin typeface="Montserrat" panose="00000500000000000000" pitchFamily="2" charset="0"/>
                        </a:rPr>
                        <a:t>"</a:t>
                      </a:r>
                      <a:r>
                        <a:rPr lang="fr-FR" sz="1600" dirty="0">
                          <a:solidFill>
                            <a:schemeClr val="accent6">
                              <a:lumMod val="75000"/>
                            </a:schemeClr>
                          </a:solidFill>
                          <a:latin typeface="Montserrat" panose="00000500000000000000" pitchFamily="2" charset="0"/>
                        </a:rPr>
                        <a:t> -</a:t>
                      </a:r>
                      <a:r>
                        <a:rPr lang="fr-BE" sz="1600" dirty="0">
                          <a:solidFill>
                            <a:schemeClr val="accent6">
                              <a:lumMod val="75000"/>
                            </a:schemeClr>
                          </a:solidFill>
                          <a:latin typeface="Montserrat" panose="00000500000000000000" pitchFamily="2" charset="0"/>
                        </a:rPr>
                        <a:t> "</a:t>
                      </a:r>
                      <a:r>
                        <a:rPr lang="fr-FR" sz="1600" dirty="0">
                          <a:solidFill>
                            <a:schemeClr val="accent6">
                              <a:lumMod val="75000"/>
                            </a:schemeClr>
                          </a:solidFill>
                          <a:latin typeface="Montserrat" panose="00000500000000000000" pitchFamily="2" charset="0"/>
                        </a:rPr>
                        <a:t>10</a:t>
                      </a:r>
                      <a:r>
                        <a:rPr lang="fr-BE" sz="1600" dirty="0">
                          <a:solidFill>
                            <a:schemeClr val="accent6">
                              <a:lumMod val="75000"/>
                            </a:schemeClr>
                          </a:solidFill>
                          <a:latin typeface="Montserrat" panose="00000500000000000000" pitchFamily="2" charset="0"/>
                        </a:rPr>
                        <a:t>" </a:t>
                      </a:r>
                    </a:p>
                    <a:p>
                      <a:pPr algn="ctr"/>
                      <a:r>
                        <a:rPr lang="fr-BE" sz="1600" dirty="0">
                          <a:solidFill>
                            <a:schemeClr val="accent6">
                              <a:lumMod val="75000"/>
                            </a:schemeClr>
                          </a:solidFill>
                          <a:latin typeface="Montserrat" panose="00000500000000000000" pitchFamily="2" charset="0"/>
                        </a:rPr>
                        <a:t>Avec un(</a:t>
                      </a:r>
                      <a:r>
                        <a:rPr lang="fr-FR" sz="1600" dirty="0">
                          <a:solidFill>
                            <a:schemeClr val="accent6">
                              <a:lumMod val="75000"/>
                            </a:schemeClr>
                          </a:solidFill>
                          <a:latin typeface="Montserrat" panose="00000500000000000000" pitchFamily="2" charset="0"/>
                        </a:rPr>
                        <a:t>e) joueur(euse) </a:t>
                      </a:r>
                      <a:r>
                        <a:rPr lang="fr-BE" sz="1600" dirty="0">
                          <a:solidFill>
                            <a:schemeClr val="accent6">
                              <a:lumMod val="75000"/>
                            </a:schemeClr>
                          </a:solidFill>
                          <a:latin typeface="Montserrat" panose="00000500000000000000" pitchFamily="2" charset="0"/>
                        </a:rPr>
                        <a:t>"</a:t>
                      </a:r>
                      <a:r>
                        <a:rPr lang="fr-FR" sz="1600" dirty="0">
                          <a:solidFill>
                            <a:schemeClr val="accent6">
                              <a:lumMod val="75000"/>
                            </a:schemeClr>
                          </a:solidFill>
                          <a:latin typeface="Montserrat" panose="00000500000000000000" pitchFamily="2" charset="0"/>
                        </a:rPr>
                        <a:t>5</a:t>
                      </a:r>
                      <a:r>
                        <a:rPr lang="fr-BE" sz="1600" dirty="0">
                          <a:solidFill>
                            <a:schemeClr val="accent6">
                              <a:lumMod val="75000"/>
                            </a:schemeClr>
                          </a:solidFill>
                          <a:latin typeface="Montserrat" panose="00000500000000000000" pitchFamily="2" charset="0"/>
                        </a:rPr>
                        <a:t>"</a:t>
                      </a:r>
                      <a:r>
                        <a:rPr lang="fr-FR" sz="1600" dirty="0">
                          <a:solidFill>
                            <a:schemeClr val="accent6">
                              <a:lumMod val="75000"/>
                            </a:schemeClr>
                          </a:solidFill>
                          <a:latin typeface="Montserrat" panose="00000500000000000000" pitchFamily="2" charset="0"/>
                        </a:rPr>
                        <a:t> </a:t>
                      </a:r>
                      <a:r>
                        <a:rPr lang="fr-FR" sz="1600" b="1" dirty="0">
                          <a:solidFill>
                            <a:srgbClr val="FF0000"/>
                          </a:solidFill>
                          <a:latin typeface="Montserrat" panose="00000500000000000000" pitchFamily="2" charset="0"/>
                        </a:rPr>
                        <a:t>SI</a:t>
                      </a:r>
                      <a:r>
                        <a:rPr lang="fr-FR" sz="1600" dirty="0">
                          <a:solidFill>
                            <a:schemeClr val="accent6">
                              <a:lumMod val="75000"/>
                            </a:schemeClr>
                          </a:solidFill>
                          <a:latin typeface="Montserrat" panose="00000500000000000000" pitchFamily="2" charset="0"/>
                        </a:rPr>
                        <a:t> série 5/6</a:t>
                      </a:r>
                    </a:p>
                    <a:p>
                      <a:pPr marL="0" marR="0" lvl="0" indent="0" algn="ctr" defTabSz="914400" rtl="0" eaLnBrk="1" fontAlgn="auto" latinLnBrk="0" hangingPunct="1">
                        <a:lnSpc>
                          <a:spcPct val="100000"/>
                        </a:lnSpc>
                        <a:spcBef>
                          <a:spcPts val="0"/>
                        </a:spcBef>
                        <a:spcAft>
                          <a:spcPts val="0"/>
                        </a:spcAft>
                        <a:buClrTx/>
                        <a:buSzTx/>
                        <a:buFontTx/>
                        <a:buNone/>
                        <a:tabLst/>
                        <a:defRPr/>
                      </a:pPr>
                      <a:r>
                        <a:rPr lang="fr-BE" sz="1600" dirty="0">
                          <a:solidFill>
                            <a:schemeClr val="accent6">
                              <a:lumMod val="75000"/>
                            </a:schemeClr>
                          </a:solidFill>
                          <a:latin typeface="Montserrat" panose="00000500000000000000" pitchFamily="2" charset="0"/>
                        </a:rPr>
                        <a:t>Avec un(</a:t>
                      </a:r>
                      <a:r>
                        <a:rPr lang="fr-FR" sz="1600" dirty="0">
                          <a:solidFill>
                            <a:schemeClr val="accent6">
                              <a:lumMod val="75000"/>
                            </a:schemeClr>
                          </a:solidFill>
                          <a:latin typeface="Montserrat" panose="00000500000000000000" pitchFamily="2" charset="0"/>
                        </a:rPr>
                        <a:t>e) joueur(euse) </a:t>
                      </a:r>
                      <a:r>
                        <a:rPr lang="fr-BE" sz="1600" dirty="0">
                          <a:solidFill>
                            <a:schemeClr val="accent6">
                              <a:lumMod val="75000"/>
                            </a:schemeClr>
                          </a:solidFill>
                          <a:latin typeface="Montserrat" panose="00000500000000000000" pitchFamily="2" charset="0"/>
                        </a:rPr>
                        <a:t>"</a:t>
                      </a:r>
                      <a:r>
                        <a:rPr lang="fr-FR" sz="1600" dirty="0">
                          <a:solidFill>
                            <a:schemeClr val="accent6">
                              <a:lumMod val="75000"/>
                            </a:schemeClr>
                          </a:solidFill>
                          <a:latin typeface="Montserrat" panose="00000500000000000000" pitchFamily="2" charset="0"/>
                        </a:rPr>
                        <a:t>11</a:t>
                      </a:r>
                      <a:r>
                        <a:rPr lang="fr-BE" sz="1600" dirty="0">
                          <a:solidFill>
                            <a:schemeClr val="accent6">
                              <a:lumMod val="75000"/>
                            </a:schemeClr>
                          </a:solidFill>
                          <a:latin typeface="Montserrat" panose="00000500000000000000" pitchFamily="2" charset="0"/>
                        </a:rPr>
                        <a:t>"</a:t>
                      </a:r>
                      <a:r>
                        <a:rPr lang="fr-FR" sz="1600" dirty="0">
                          <a:solidFill>
                            <a:schemeClr val="accent6">
                              <a:lumMod val="75000"/>
                            </a:schemeClr>
                          </a:solidFill>
                          <a:latin typeface="Montserrat" panose="00000500000000000000" pitchFamily="2" charset="0"/>
                        </a:rPr>
                        <a:t> </a:t>
                      </a:r>
                      <a:r>
                        <a:rPr lang="fr-FR" sz="1600" b="1" dirty="0">
                          <a:solidFill>
                            <a:srgbClr val="FF0000"/>
                          </a:solidFill>
                          <a:latin typeface="Montserrat" panose="00000500000000000000" pitchFamily="2" charset="0"/>
                        </a:rPr>
                        <a:t>SI</a:t>
                      </a:r>
                      <a:r>
                        <a:rPr lang="fr-FR" sz="1600" dirty="0">
                          <a:solidFill>
                            <a:schemeClr val="accent6">
                              <a:lumMod val="75000"/>
                            </a:schemeClr>
                          </a:solidFill>
                          <a:latin typeface="Montserrat" panose="00000500000000000000" pitchFamily="2" charset="0"/>
                        </a:rPr>
                        <a:t> série 8/9</a:t>
                      </a:r>
                    </a:p>
                  </a:txBody>
                  <a:tcPr anchor="ctr"/>
                </a:tc>
                <a:tc hMerge="1">
                  <a:txBody>
                    <a:bodyPr/>
                    <a:lstStyle/>
                    <a:p>
                      <a:endParaRPr lang="fr-BE"/>
                    </a:p>
                  </a:txBody>
                  <a:tcPr/>
                </a:tc>
                <a:extLst>
                  <a:ext uri="{0D108BD9-81ED-4DB2-BD59-A6C34878D82A}">
                    <a16:rowId xmlns:a16="http://schemas.microsoft.com/office/drawing/2014/main" val="2951921226"/>
                  </a:ext>
                </a:extLst>
              </a:tr>
              <a:tr h="702523">
                <a:tc gridSpan="2">
                  <a:txBody>
                    <a:bodyPr/>
                    <a:lstStyle/>
                    <a:p>
                      <a:pPr algn="ctr"/>
                      <a:r>
                        <a:rPr lang="fr-BE" b="1" dirty="0">
                          <a:latin typeface="Montserrat" panose="00000500000000000000" pitchFamily="2" charset="0"/>
                        </a:rPr>
                        <a:t>Si 2 joueurs de classements différents =&gt; tableau reprenant le meilleur des deux classements :</a:t>
                      </a:r>
                    </a:p>
                  </a:txBody>
                  <a:tcPr anchor="ctr"/>
                </a:tc>
                <a:tc hMerge="1">
                  <a:txBody>
                    <a:bodyPr/>
                    <a:lstStyle/>
                    <a:p>
                      <a:endParaRPr lang="fr-BE"/>
                    </a:p>
                  </a:txBody>
                  <a:tcPr/>
                </a:tc>
                <a:extLst>
                  <a:ext uri="{0D108BD9-81ED-4DB2-BD59-A6C34878D82A}">
                    <a16:rowId xmlns:a16="http://schemas.microsoft.com/office/drawing/2014/main" val="2138756303"/>
                  </a:ext>
                </a:extLst>
              </a:tr>
              <a:tr h="86979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BE" sz="1800" b="1" dirty="0">
                          <a:latin typeface="Montserrat" panose="00000500000000000000" pitchFamily="2" charset="0"/>
                        </a:rPr>
                        <a:t>Classements distincts* :</a:t>
                      </a:r>
                    </a:p>
                    <a:p>
                      <a:pPr algn="ctr"/>
                      <a:r>
                        <a:rPr lang="fr-FR" sz="1400" dirty="0">
                          <a:solidFill>
                            <a:schemeClr val="tx1"/>
                          </a:solidFill>
                          <a:latin typeface="Montserrat" panose="00000500000000000000" pitchFamily="2" charset="0"/>
                        </a:rPr>
                        <a:t>Roland Plume </a:t>
                      </a:r>
                      <a:r>
                        <a:rPr lang="fr-BE" sz="1400" dirty="0">
                          <a:solidFill>
                            <a:schemeClr val="tx1"/>
                          </a:solidFill>
                          <a:latin typeface="Montserrat" panose="00000500000000000000" pitchFamily="2" charset="0"/>
                        </a:rPr>
                        <a:t>"</a:t>
                      </a:r>
                      <a:r>
                        <a:rPr lang="fr-FR" sz="1400" dirty="0">
                          <a:solidFill>
                            <a:schemeClr val="tx1"/>
                          </a:solidFill>
                          <a:latin typeface="Montserrat" panose="00000500000000000000" pitchFamily="2" charset="0"/>
                        </a:rPr>
                        <a:t>8</a:t>
                      </a:r>
                      <a:r>
                        <a:rPr lang="fr-BE" sz="1400" dirty="0">
                          <a:solidFill>
                            <a:schemeClr val="tx1"/>
                          </a:solidFill>
                          <a:latin typeface="Montserrat" panose="00000500000000000000" pitchFamily="2" charset="0"/>
                        </a:rPr>
                        <a:t>"</a:t>
                      </a:r>
                      <a:r>
                        <a:rPr lang="fr-FR" sz="1400" dirty="0">
                          <a:solidFill>
                            <a:schemeClr val="tx1"/>
                          </a:solidFill>
                          <a:latin typeface="Montserrat" panose="00000500000000000000" pitchFamily="2" charset="0"/>
                        </a:rPr>
                        <a:t> avec un(e) joueur(euse) </a:t>
                      </a:r>
                      <a:r>
                        <a:rPr lang="fr-BE" sz="1400" dirty="0">
                          <a:solidFill>
                            <a:schemeClr val="tx1"/>
                          </a:solidFill>
                          <a:latin typeface="Montserrat" panose="00000500000000000000" pitchFamily="2" charset="0"/>
                        </a:rPr>
                        <a:t>"</a:t>
                      </a:r>
                      <a:r>
                        <a:rPr lang="fr-FR" sz="1400" dirty="0">
                          <a:solidFill>
                            <a:schemeClr val="tx1"/>
                          </a:solidFill>
                          <a:latin typeface="Montserrat" panose="00000500000000000000" pitchFamily="2" charset="0"/>
                        </a:rPr>
                        <a:t>7</a:t>
                      </a:r>
                      <a:r>
                        <a:rPr lang="fr-BE" sz="1400" dirty="0">
                          <a:solidFill>
                            <a:schemeClr val="tx1"/>
                          </a:solidFill>
                          <a:latin typeface="Montserrat" panose="00000500000000000000" pitchFamily="2" charset="0"/>
                        </a:rPr>
                        <a:t>" </a:t>
                      </a:r>
                    </a:p>
                    <a:p>
                      <a:pPr algn="ctr"/>
                      <a:r>
                        <a:rPr lang="fr-FR" sz="1400" b="0" dirty="0">
                          <a:solidFill>
                            <a:schemeClr val="accent6">
                              <a:lumMod val="75000"/>
                            </a:schemeClr>
                          </a:solidFill>
                          <a:latin typeface="Montserrat" panose="00000500000000000000" pitchFamily="2" charset="0"/>
                        </a:rPr>
                        <a:t>Catégorie </a:t>
                      </a:r>
                      <a:r>
                        <a:rPr lang="fr-BE" sz="1400" dirty="0">
                          <a:solidFill>
                            <a:schemeClr val="accent6">
                              <a:lumMod val="75000"/>
                            </a:schemeClr>
                          </a:solidFill>
                          <a:latin typeface="Montserrat" panose="00000500000000000000" pitchFamily="2" charset="0"/>
                        </a:rPr>
                        <a:t>"</a:t>
                      </a:r>
                      <a:r>
                        <a:rPr lang="fr-FR" sz="1400" dirty="0">
                          <a:solidFill>
                            <a:schemeClr val="accent6">
                              <a:lumMod val="75000"/>
                            </a:schemeClr>
                          </a:solidFill>
                          <a:latin typeface="Montserrat" panose="00000500000000000000" pitchFamily="2" charset="0"/>
                        </a:rPr>
                        <a:t>7</a:t>
                      </a:r>
                      <a:r>
                        <a:rPr lang="fr-BE" sz="1400" dirty="0">
                          <a:solidFill>
                            <a:schemeClr val="accent6">
                              <a:lumMod val="75000"/>
                            </a:schemeClr>
                          </a:solidFill>
                          <a:latin typeface="Montserrat" panose="00000500000000000000" pitchFamily="2" charset="0"/>
                        </a:rPr>
                        <a:t>"</a:t>
                      </a:r>
                      <a:endParaRPr lang="fr-BE" sz="1400" b="0" dirty="0">
                        <a:solidFill>
                          <a:schemeClr val="accent6">
                            <a:lumMod val="75000"/>
                          </a:schemeClr>
                        </a:solidFill>
                        <a:latin typeface="Montserrat" panose="00000500000000000000" pitchFamily="2"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BE" sz="1800" b="1" dirty="0">
                          <a:latin typeface="Montserrat" panose="00000500000000000000" pitchFamily="2" charset="0"/>
                        </a:rPr>
                        <a:t>Séries* :</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400" dirty="0">
                          <a:solidFill>
                            <a:schemeClr val="tx1"/>
                          </a:solidFill>
                          <a:latin typeface="Montserrat" panose="00000500000000000000" pitchFamily="2" charset="0"/>
                        </a:rPr>
                        <a:t>Roland Plume </a:t>
                      </a:r>
                      <a:r>
                        <a:rPr lang="fr-BE" sz="1400" dirty="0">
                          <a:solidFill>
                            <a:schemeClr val="tx1"/>
                          </a:solidFill>
                          <a:latin typeface="Montserrat" panose="00000500000000000000" pitchFamily="2" charset="0"/>
                        </a:rPr>
                        <a:t>"</a:t>
                      </a:r>
                      <a:r>
                        <a:rPr lang="fr-FR" sz="1400" dirty="0">
                          <a:solidFill>
                            <a:schemeClr val="tx1"/>
                          </a:solidFill>
                          <a:latin typeface="Montserrat" panose="00000500000000000000" pitchFamily="2" charset="0"/>
                        </a:rPr>
                        <a:t>8</a:t>
                      </a:r>
                      <a:r>
                        <a:rPr lang="fr-BE" sz="1400" dirty="0">
                          <a:solidFill>
                            <a:schemeClr val="tx1"/>
                          </a:solidFill>
                          <a:latin typeface="Montserrat" panose="00000500000000000000" pitchFamily="2" charset="0"/>
                        </a:rPr>
                        <a:t>"</a:t>
                      </a:r>
                      <a:r>
                        <a:rPr lang="fr-FR" sz="1400" dirty="0">
                          <a:solidFill>
                            <a:schemeClr val="tx1"/>
                          </a:solidFill>
                          <a:latin typeface="Montserrat" panose="00000500000000000000" pitchFamily="2" charset="0"/>
                        </a:rPr>
                        <a:t> avec un(e) joueur(euse) </a:t>
                      </a:r>
                      <a:r>
                        <a:rPr lang="fr-BE" sz="1400" dirty="0">
                          <a:solidFill>
                            <a:schemeClr val="tx1"/>
                          </a:solidFill>
                          <a:latin typeface="Montserrat" panose="00000500000000000000" pitchFamily="2" charset="0"/>
                        </a:rPr>
                        <a:t>"</a:t>
                      </a:r>
                      <a:r>
                        <a:rPr lang="fr-FR" sz="1400" dirty="0">
                          <a:solidFill>
                            <a:schemeClr val="tx1"/>
                          </a:solidFill>
                          <a:latin typeface="Montserrat" panose="00000500000000000000" pitchFamily="2" charset="0"/>
                        </a:rPr>
                        <a:t>7</a:t>
                      </a:r>
                      <a:r>
                        <a:rPr lang="fr-BE" sz="1400" dirty="0">
                          <a:solidFill>
                            <a:schemeClr val="tx1"/>
                          </a:solidFill>
                          <a:latin typeface="Montserrat" panose="00000500000000000000" pitchFamily="2" charset="0"/>
                        </a:rPr>
                        <a:t>"</a:t>
                      </a:r>
                      <a:r>
                        <a:rPr lang="fr-FR" sz="1400" dirty="0">
                          <a:latin typeface="Montserrat" panose="00000500000000000000" pitchFamily="2"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400" dirty="0">
                          <a:solidFill>
                            <a:schemeClr val="accent6">
                              <a:lumMod val="75000"/>
                            </a:schemeClr>
                          </a:solidFill>
                          <a:latin typeface="Montserrat" panose="00000500000000000000" pitchFamily="2" charset="0"/>
                        </a:rPr>
                        <a:t>Série 6/7 ou 7/8</a:t>
                      </a:r>
                      <a:endParaRPr lang="fr-BE" sz="1400" dirty="0">
                        <a:solidFill>
                          <a:schemeClr val="accent6">
                            <a:lumMod val="75000"/>
                          </a:schemeClr>
                        </a:solidFill>
                        <a:latin typeface="Montserrat" panose="00000500000000000000" pitchFamily="2" charset="0"/>
                      </a:endParaRPr>
                    </a:p>
                  </a:txBody>
                  <a:tcPr anchor="ctr"/>
                </a:tc>
                <a:extLst>
                  <a:ext uri="{0D108BD9-81ED-4DB2-BD59-A6C34878D82A}">
                    <a16:rowId xmlns:a16="http://schemas.microsoft.com/office/drawing/2014/main" val="4255878248"/>
                  </a:ext>
                </a:extLst>
              </a:tr>
              <a:tr h="702523">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BE" sz="1800" b="1" dirty="0">
                          <a:latin typeface="Montserrat" panose="00000500000000000000" pitchFamily="2" charset="0"/>
                        </a:rPr>
                        <a:t>Si 2 joueurs ont le même classement =&gt; tableau reprenant le classement ou un classement directement supérieur</a:t>
                      </a:r>
                    </a:p>
                  </a:txBody>
                  <a:tcPr anchor="ctr"/>
                </a:tc>
                <a:tc hMerge="1">
                  <a:txBody>
                    <a:bodyPr/>
                    <a:lstStyle/>
                    <a:p>
                      <a:endParaRPr lang="fr-BE"/>
                    </a:p>
                  </a:txBody>
                  <a:tcPr/>
                </a:tc>
                <a:extLst>
                  <a:ext uri="{0D108BD9-81ED-4DB2-BD59-A6C34878D82A}">
                    <a16:rowId xmlns:a16="http://schemas.microsoft.com/office/drawing/2014/main" val="1163880439"/>
                  </a:ext>
                </a:extLst>
              </a:tr>
              <a:tr h="93669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BE" sz="1800" b="1" dirty="0">
                          <a:latin typeface="Montserrat" panose="00000500000000000000" pitchFamily="2" charset="0"/>
                        </a:rPr>
                        <a:t>Classements distincts* :</a:t>
                      </a:r>
                    </a:p>
                    <a:p>
                      <a:pPr algn="ctr"/>
                      <a:r>
                        <a:rPr lang="fr-FR" sz="1600" dirty="0">
                          <a:solidFill>
                            <a:schemeClr val="tx1"/>
                          </a:solidFill>
                          <a:latin typeface="Montserrat" panose="00000500000000000000" pitchFamily="2" charset="0"/>
                        </a:rPr>
                        <a:t>Roland Plume </a:t>
                      </a:r>
                      <a:r>
                        <a:rPr lang="fr-BE" sz="1600" dirty="0">
                          <a:solidFill>
                            <a:schemeClr val="tx1"/>
                          </a:solidFill>
                          <a:latin typeface="Montserrat" panose="00000500000000000000" pitchFamily="2" charset="0"/>
                        </a:rPr>
                        <a:t>"</a:t>
                      </a:r>
                      <a:r>
                        <a:rPr lang="fr-FR" sz="1600" dirty="0">
                          <a:solidFill>
                            <a:schemeClr val="tx1"/>
                          </a:solidFill>
                          <a:latin typeface="Montserrat" panose="00000500000000000000" pitchFamily="2" charset="0"/>
                        </a:rPr>
                        <a:t>8</a:t>
                      </a:r>
                      <a:r>
                        <a:rPr lang="fr-BE" sz="1600" dirty="0">
                          <a:solidFill>
                            <a:schemeClr val="tx1"/>
                          </a:solidFill>
                          <a:latin typeface="Montserrat" panose="00000500000000000000" pitchFamily="2" charset="0"/>
                        </a:rPr>
                        <a:t>"</a:t>
                      </a:r>
                      <a:r>
                        <a:rPr lang="fr-FR" sz="1600" dirty="0">
                          <a:solidFill>
                            <a:schemeClr val="tx1"/>
                          </a:solidFill>
                          <a:latin typeface="Montserrat" panose="00000500000000000000" pitchFamily="2" charset="0"/>
                        </a:rPr>
                        <a:t> avec un(e) joueur(euse) </a:t>
                      </a:r>
                      <a:r>
                        <a:rPr lang="fr-BE" sz="1600" dirty="0">
                          <a:solidFill>
                            <a:schemeClr val="tx1"/>
                          </a:solidFill>
                          <a:latin typeface="Montserrat" panose="00000500000000000000" pitchFamily="2" charset="0"/>
                        </a:rPr>
                        <a:t>"</a:t>
                      </a:r>
                      <a:r>
                        <a:rPr lang="fr-FR" sz="1600" dirty="0">
                          <a:solidFill>
                            <a:schemeClr val="tx1"/>
                          </a:solidFill>
                          <a:latin typeface="Montserrat" panose="00000500000000000000" pitchFamily="2" charset="0"/>
                        </a:rPr>
                        <a:t>8</a:t>
                      </a:r>
                      <a:r>
                        <a:rPr lang="fr-BE" sz="1600" dirty="0">
                          <a:solidFill>
                            <a:schemeClr val="tx1"/>
                          </a:solidFill>
                          <a:latin typeface="Montserrat" panose="00000500000000000000" pitchFamily="2" charset="0"/>
                        </a:rPr>
                        <a:t>"</a:t>
                      </a:r>
                      <a:r>
                        <a:rPr lang="fr-FR" sz="1600" dirty="0">
                          <a:latin typeface="Montserrat" panose="00000500000000000000" pitchFamily="2" charset="0"/>
                        </a:rPr>
                        <a:t> </a:t>
                      </a:r>
                    </a:p>
                    <a:p>
                      <a:pPr algn="ctr"/>
                      <a:r>
                        <a:rPr lang="fr-FR" sz="1600" dirty="0">
                          <a:solidFill>
                            <a:schemeClr val="accent6">
                              <a:lumMod val="75000"/>
                            </a:schemeClr>
                          </a:solidFill>
                          <a:latin typeface="Montserrat" panose="00000500000000000000" pitchFamily="2" charset="0"/>
                        </a:rPr>
                        <a:t>Catégorie </a:t>
                      </a:r>
                      <a:r>
                        <a:rPr lang="fr-BE" sz="1600" dirty="0">
                          <a:solidFill>
                            <a:schemeClr val="accent6">
                              <a:lumMod val="75000"/>
                            </a:schemeClr>
                          </a:solidFill>
                          <a:latin typeface="Montserrat" panose="00000500000000000000" pitchFamily="2" charset="0"/>
                        </a:rPr>
                        <a:t>"</a:t>
                      </a:r>
                      <a:r>
                        <a:rPr lang="fr-FR" sz="1600" dirty="0">
                          <a:solidFill>
                            <a:schemeClr val="accent6">
                              <a:lumMod val="75000"/>
                            </a:schemeClr>
                          </a:solidFill>
                          <a:latin typeface="Montserrat" panose="00000500000000000000" pitchFamily="2" charset="0"/>
                        </a:rPr>
                        <a:t>7</a:t>
                      </a:r>
                      <a:r>
                        <a:rPr lang="fr-BE" sz="1600" dirty="0">
                          <a:solidFill>
                            <a:schemeClr val="accent6">
                              <a:lumMod val="75000"/>
                            </a:schemeClr>
                          </a:solidFill>
                          <a:latin typeface="Montserrat" panose="00000500000000000000" pitchFamily="2" charset="0"/>
                        </a:rPr>
                        <a:t>"</a:t>
                      </a:r>
                      <a:r>
                        <a:rPr lang="fr-FR" sz="1600" dirty="0">
                          <a:solidFill>
                            <a:schemeClr val="accent6">
                              <a:lumMod val="75000"/>
                            </a:schemeClr>
                          </a:solidFill>
                          <a:latin typeface="Montserrat" panose="00000500000000000000" pitchFamily="2" charset="0"/>
                        </a:rPr>
                        <a:t> ou </a:t>
                      </a:r>
                      <a:r>
                        <a:rPr lang="fr-BE" sz="1600" dirty="0">
                          <a:solidFill>
                            <a:schemeClr val="accent6">
                              <a:lumMod val="75000"/>
                            </a:schemeClr>
                          </a:solidFill>
                          <a:latin typeface="Montserrat" panose="00000500000000000000" pitchFamily="2" charset="0"/>
                        </a:rPr>
                        <a:t>"</a:t>
                      </a:r>
                      <a:r>
                        <a:rPr lang="fr-FR" sz="1600" dirty="0">
                          <a:solidFill>
                            <a:schemeClr val="accent6">
                              <a:lumMod val="75000"/>
                            </a:schemeClr>
                          </a:solidFill>
                          <a:latin typeface="Montserrat" panose="00000500000000000000" pitchFamily="2" charset="0"/>
                        </a:rPr>
                        <a:t>8</a:t>
                      </a:r>
                      <a:r>
                        <a:rPr lang="fr-BE" sz="1600" dirty="0">
                          <a:solidFill>
                            <a:schemeClr val="accent6">
                              <a:lumMod val="75000"/>
                            </a:schemeClr>
                          </a:solidFill>
                          <a:latin typeface="Montserrat" panose="00000500000000000000" pitchFamily="2" charset="0"/>
                        </a:rPr>
                        <a: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BE" sz="1800" b="1" dirty="0">
                          <a:latin typeface="Montserrat" panose="00000500000000000000" pitchFamily="2" charset="0"/>
                        </a:rPr>
                        <a:t>Séries* :</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600" dirty="0">
                          <a:solidFill>
                            <a:schemeClr val="tx1"/>
                          </a:solidFill>
                          <a:latin typeface="Montserrat" panose="00000500000000000000" pitchFamily="2" charset="0"/>
                        </a:rPr>
                        <a:t>Roland Plume </a:t>
                      </a:r>
                      <a:r>
                        <a:rPr lang="fr-BE" sz="1600" dirty="0">
                          <a:solidFill>
                            <a:schemeClr val="tx1"/>
                          </a:solidFill>
                          <a:latin typeface="Montserrat" panose="00000500000000000000" pitchFamily="2" charset="0"/>
                        </a:rPr>
                        <a:t>"</a:t>
                      </a:r>
                      <a:r>
                        <a:rPr lang="fr-FR" sz="1600" dirty="0">
                          <a:solidFill>
                            <a:schemeClr val="tx1"/>
                          </a:solidFill>
                          <a:latin typeface="Montserrat" panose="00000500000000000000" pitchFamily="2" charset="0"/>
                        </a:rPr>
                        <a:t>8</a:t>
                      </a:r>
                      <a:r>
                        <a:rPr lang="fr-BE" sz="1600" dirty="0">
                          <a:solidFill>
                            <a:schemeClr val="tx1"/>
                          </a:solidFill>
                          <a:latin typeface="Montserrat" panose="00000500000000000000" pitchFamily="2" charset="0"/>
                        </a:rPr>
                        <a:t>"</a:t>
                      </a:r>
                      <a:r>
                        <a:rPr lang="fr-FR" sz="1600" dirty="0">
                          <a:solidFill>
                            <a:schemeClr val="tx1"/>
                          </a:solidFill>
                          <a:latin typeface="Montserrat" panose="00000500000000000000" pitchFamily="2" charset="0"/>
                        </a:rPr>
                        <a:t> avec un(e) joueur(euse) </a:t>
                      </a:r>
                      <a:r>
                        <a:rPr lang="fr-BE" sz="1600" dirty="0">
                          <a:solidFill>
                            <a:schemeClr val="tx1"/>
                          </a:solidFill>
                          <a:latin typeface="Montserrat" panose="00000500000000000000" pitchFamily="2" charset="0"/>
                        </a:rPr>
                        <a:t>"</a:t>
                      </a:r>
                      <a:r>
                        <a:rPr lang="fr-FR" sz="1600" dirty="0">
                          <a:solidFill>
                            <a:schemeClr val="tx1"/>
                          </a:solidFill>
                          <a:latin typeface="Montserrat" panose="00000500000000000000" pitchFamily="2" charset="0"/>
                        </a:rPr>
                        <a:t>8</a:t>
                      </a:r>
                      <a:r>
                        <a:rPr lang="fr-BE" sz="1600" dirty="0">
                          <a:solidFill>
                            <a:schemeClr val="tx1"/>
                          </a:solidFill>
                          <a:latin typeface="Montserrat" panose="00000500000000000000" pitchFamily="2" charset="0"/>
                        </a:rPr>
                        <a:t>"</a:t>
                      </a:r>
                      <a:endParaRPr lang="fr-FR" sz="1600" dirty="0">
                        <a:solidFill>
                          <a:schemeClr val="tx1"/>
                        </a:solidFill>
                        <a:latin typeface="Montserrat" panose="00000500000000000000"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600" dirty="0">
                          <a:solidFill>
                            <a:schemeClr val="accent6">
                              <a:lumMod val="75000"/>
                            </a:schemeClr>
                          </a:solidFill>
                          <a:latin typeface="Montserrat" panose="00000500000000000000" pitchFamily="2" charset="0"/>
                        </a:rPr>
                        <a:t>Série 6/7 – 7/8 - 8/9</a:t>
                      </a:r>
                      <a:endParaRPr lang="fr-BE" sz="1600" dirty="0">
                        <a:solidFill>
                          <a:schemeClr val="accent6">
                            <a:lumMod val="75000"/>
                          </a:schemeClr>
                        </a:solidFill>
                        <a:latin typeface="Montserrat" panose="00000500000000000000" pitchFamily="2" charset="0"/>
                      </a:endParaRPr>
                    </a:p>
                  </a:txBody>
                  <a:tcPr anchor="ctr"/>
                </a:tc>
                <a:extLst>
                  <a:ext uri="{0D108BD9-81ED-4DB2-BD59-A6C34878D82A}">
                    <a16:rowId xmlns:a16="http://schemas.microsoft.com/office/drawing/2014/main" val="2745715050"/>
                  </a:ext>
                </a:extLst>
              </a:tr>
            </a:tbl>
          </a:graphicData>
        </a:graphic>
      </p:graphicFrame>
    </p:spTree>
    <p:extLst>
      <p:ext uri="{BB962C8B-B14F-4D97-AF65-F5344CB8AC3E}">
        <p14:creationId xmlns:p14="http://schemas.microsoft.com/office/powerpoint/2010/main" val="20172038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B794D13-CC07-4D42-AFA7-8A017B5BB01C}"/>
              </a:ext>
              <a:ext uri="{C183D7F6-B498-43B3-948B-1728B52AA6E4}">
                <adec:decorative xmlns:adec="http://schemas.microsoft.com/office/drawing/2017/decorative" val="1"/>
              </a:ext>
            </a:extLst>
          </p:cNvPr>
          <p:cNvSpPr/>
          <p:nvPr/>
        </p:nvSpPr>
        <p:spPr>
          <a:xfrm>
            <a:off x="11607800" y="0"/>
            <a:ext cx="584200" cy="584200"/>
          </a:xfrm>
          <a:prstGeom prst="rect">
            <a:avLst/>
          </a:prstGeom>
          <a:solidFill>
            <a:srgbClr val="CD00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sz="1400" noProof="1">
              <a:solidFill>
                <a:srgbClr val="0F2D40"/>
              </a:solidFill>
              <a:latin typeface="Montserrat" panose="00000500000000000000" pitchFamily="2" charset="0"/>
            </a:endParaRPr>
          </a:p>
        </p:txBody>
      </p:sp>
      <p:sp>
        <p:nvSpPr>
          <p:cNvPr id="5" name="Rectangle 4">
            <a:extLst>
              <a:ext uri="{FF2B5EF4-FFF2-40B4-BE49-F238E27FC236}">
                <a16:creationId xmlns:a16="http://schemas.microsoft.com/office/drawing/2014/main" id="{C4A71911-2F65-40FA-8D47-7174D5FDEFF3}"/>
              </a:ext>
              <a:ext uri="{C183D7F6-B498-43B3-948B-1728B52AA6E4}">
                <adec:decorative xmlns:adec="http://schemas.microsoft.com/office/drawing/2017/decorative" val="1"/>
              </a:ext>
            </a:extLst>
          </p:cNvPr>
          <p:cNvSpPr/>
          <p:nvPr/>
        </p:nvSpPr>
        <p:spPr>
          <a:xfrm>
            <a:off x="0" y="6273800"/>
            <a:ext cx="584200" cy="584200"/>
          </a:xfrm>
          <a:prstGeom prst="rect">
            <a:avLst/>
          </a:prstGeom>
          <a:solidFill>
            <a:srgbClr val="0F2D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sz="1400" noProof="1">
              <a:solidFill>
                <a:srgbClr val="0F2D40"/>
              </a:solidFill>
              <a:latin typeface="Montserrat" panose="00000500000000000000" pitchFamily="2" charset="0"/>
            </a:endParaRPr>
          </a:p>
        </p:txBody>
      </p:sp>
      <p:sp>
        <p:nvSpPr>
          <p:cNvPr id="7" name="Espace réservé du numéro de diapositive 7">
            <a:extLst>
              <a:ext uri="{FF2B5EF4-FFF2-40B4-BE49-F238E27FC236}">
                <a16:creationId xmlns:a16="http://schemas.microsoft.com/office/drawing/2014/main" id="{5014E034-6FE7-4C11-943F-6710616C0CD5}"/>
              </a:ext>
            </a:extLst>
          </p:cNvPr>
          <p:cNvSpPr txBox="1">
            <a:spLocks/>
          </p:cNvSpPr>
          <p:nvPr/>
        </p:nvSpPr>
        <p:spPr>
          <a:xfrm>
            <a:off x="8610600" y="6356350"/>
            <a:ext cx="2743200" cy="365125"/>
          </a:xfrm>
          <a:prstGeom prst="rect">
            <a:avLst/>
          </a:prstGeom>
        </p:spPr>
        <p:txBody>
          <a:bodyPr vert="horz" lIns="91440" tIns="45720" rIns="91440" bIns="45720" rtlCol="0" anchor="ctr"/>
          <a:lstStyle>
            <a:defPPr rtl="0">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A4A7955-6230-48B4-BD8B-A7C460F75945}" type="slidenum">
              <a:rPr lang="fr-FR" sz="1400" noProof="1" smtClean="0">
                <a:solidFill>
                  <a:schemeClr val="bg1">
                    <a:lumMod val="75000"/>
                  </a:schemeClr>
                </a:solidFill>
                <a:latin typeface="Montserrat" panose="00000500000000000000" pitchFamily="2" charset="0"/>
              </a:rPr>
              <a:pPr/>
              <a:t>2</a:t>
            </a:fld>
            <a:endParaRPr lang="fr-FR" sz="1400" noProof="1">
              <a:solidFill>
                <a:schemeClr val="bg1">
                  <a:lumMod val="75000"/>
                </a:schemeClr>
              </a:solidFill>
              <a:latin typeface="Montserrat" panose="00000500000000000000" pitchFamily="2" charset="0"/>
            </a:endParaRPr>
          </a:p>
        </p:txBody>
      </p:sp>
      <p:sp>
        <p:nvSpPr>
          <p:cNvPr id="12" name="Titre 11">
            <a:extLst>
              <a:ext uri="{FF2B5EF4-FFF2-40B4-BE49-F238E27FC236}">
                <a16:creationId xmlns:a16="http://schemas.microsoft.com/office/drawing/2014/main" id="{0DC96D4E-BE6F-4ED9-9474-12DDCBBE5AC4}"/>
              </a:ext>
            </a:extLst>
          </p:cNvPr>
          <p:cNvSpPr>
            <a:spLocks noGrp="1"/>
          </p:cNvSpPr>
          <p:nvPr>
            <p:ph type="title"/>
          </p:nvPr>
        </p:nvSpPr>
        <p:spPr>
          <a:xfrm>
            <a:off x="838200" y="365126"/>
            <a:ext cx="10515600" cy="720724"/>
          </a:xfrm>
        </p:spPr>
        <p:txBody>
          <a:bodyPr>
            <a:noAutofit/>
          </a:bodyPr>
          <a:lstStyle/>
          <a:p>
            <a:pPr algn="ctr"/>
            <a:r>
              <a:rPr lang="fr-BE" sz="3200" b="1" dirty="0">
                <a:solidFill>
                  <a:srgbClr val="0F2D40"/>
                </a:solidFill>
                <a:latin typeface="Montserrat" panose="00000500000000000000" pitchFamily="2" charset="0"/>
              </a:rPr>
              <a:t>Timing</a:t>
            </a:r>
            <a:br>
              <a:rPr lang="fr-BE" sz="3200" dirty="0">
                <a:solidFill>
                  <a:srgbClr val="0F2D40"/>
                </a:solidFill>
                <a:latin typeface="Montserrat" panose="00000500000000000000" pitchFamily="2" charset="0"/>
              </a:rPr>
            </a:br>
            <a:endParaRPr lang="fr-BE" sz="3200" dirty="0">
              <a:solidFill>
                <a:srgbClr val="0F2D40"/>
              </a:solidFill>
              <a:latin typeface="Montserrat" panose="00000500000000000000" pitchFamily="2" charset="0"/>
            </a:endParaRPr>
          </a:p>
        </p:txBody>
      </p:sp>
      <p:sp>
        <p:nvSpPr>
          <p:cNvPr id="10" name="Rectangle 9" descr="Enseignant">
            <a:extLst>
              <a:ext uri="{FF2B5EF4-FFF2-40B4-BE49-F238E27FC236}">
                <a16:creationId xmlns:a16="http://schemas.microsoft.com/office/drawing/2014/main" id="{B818FA6B-3DC5-4623-A5B4-2B3E9BB487D7}"/>
              </a:ext>
            </a:extLst>
          </p:cNvPr>
          <p:cNvSpPr/>
          <p:nvPr/>
        </p:nvSpPr>
        <p:spPr>
          <a:xfrm>
            <a:off x="1474362" y="2038928"/>
            <a:ext cx="1485526" cy="1485526"/>
          </a:xfrm>
          <a:prstGeom prst="rect">
            <a:avLst/>
          </a:prstGeom>
          <a: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p:spPr>
        <p:style>
          <a:lnRef idx="2">
            <a:schemeClr val="lt1">
              <a:alpha val="0"/>
              <a:hueOff val="0"/>
              <a:satOff val="0"/>
              <a:lumOff val="0"/>
              <a:alphaOff val="0"/>
            </a:schemeClr>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grpSp>
        <p:nvGrpSpPr>
          <p:cNvPr id="11" name="Groupe 10">
            <a:extLst>
              <a:ext uri="{FF2B5EF4-FFF2-40B4-BE49-F238E27FC236}">
                <a16:creationId xmlns:a16="http://schemas.microsoft.com/office/drawing/2014/main" id="{3538E76C-834B-4D54-B408-00B11238EB17}"/>
              </a:ext>
            </a:extLst>
          </p:cNvPr>
          <p:cNvGrpSpPr/>
          <p:nvPr/>
        </p:nvGrpSpPr>
        <p:grpSpPr>
          <a:xfrm>
            <a:off x="566541" y="3941571"/>
            <a:ext cx="3878874" cy="877500"/>
            <a:chOff x="174284" y="2688240"/>
            <a:chExt cx="3301169" cy="877500"/>
          </a:xfrm>
        </p:grpSpPr>
        <p:sp>
          <p:nvSpPr>
            <p:cNvPr id="22" name="Rectangle 21">
              <a:extLst>
                <a:ext uri="{FF2B5EF4-FFF2-40B4-BE49-F238E27FC236}">
                  <a16:creationId xmlns:a16="http://schemas.microsoft.com/office/drawing/2014/main" id="{F63B811E-D598-4E09-8B74-771A5DB0B433}"/>
                </a:ext>
              </a:extLst>
            </p:cNvPr>
            <p:cNvSpPr/>
            <p:nvPr/>
          </p:nvSpPr>
          <p:spPr>
            <a:xfrm>
              <a:off x="174284" y="2688240"/>
              <a:ext cx="3301169" cy="87750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3" name="ZoneTexte 22">
              <a:extLst>
                <a:ext uri="{FF2B5EF4-FFF2-40B4-BE49-F238E27FC236}">
                  <a16:creationId xmlns:a16="http://schemas.microsoft.com/office/drawing/2014/main" id="{864B667A-0ACE-4B56-87FB-9A96185AE7AF}"/>
                </a:ext>
              </a:extLst>
            </p:cNvPr>
            <p:cNvSpPr txBox="1"/>
            <p:nvPr/>
          </p:nvSpPr>
          <p:spPr>
            <a:xfrm>
              <a:off x="174284" y="2688240"/>
              <a:ext cx="3301169" cy="87750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1244600">
                <a:lnSpc>
                  <a:spcPct val="100000"/>
                </a:lnSpc>
                <a:spcBef>
                  <a:spcPct val="0"/>
                </a:spcBef>
                <a:spcAft>
                  <a:spcPct val="35000"/>
                </a:spcAft>
                <a:buNone/>
              </a:pPr>
              <a:r>
                <a:rPr lang="fr-BE" sz="3600" b="1" kern="1200" dirty="0">
                  <a:solidFill>
                    <a:srgbClr val="0F2D40"/>
                  </a:solidFill>
                  <a:latin typeface="Montserrat" panose="00000500000000000000" pitchFamily="2" charset="0"/>
                </a:rPr>
                <a:t>Introduction + Présentations</a:t>
              </a:r>
              <a:endParaRPr lang="en-US" sz="3600" b="1" kern="1200" dirty="0">
                <a:solidFill>
                  <a:srgbClr val="0F2D40"/>
                </a:solidFill>
                <a:latin typeface="Montserrat" panose="00000500000000000000" pitchFamily="2" charset="0"/>
              </a:endParaRPr>
            </a:p>
          </p:txBody>
        </p:sp>
      </p:grpSp>
      <p:sp>
        <p:nvSpPr>
          <p:cNvPr id="14" name="Rectangle 13" descr="Coche">
            <a:extLst>
              <a:ext uri="{FF2B5EF4-FFF2-40B4-BE49-F238E27FC236}">
                <a16:creationId xmlns:a16="http://schemas.microsoft.com/office/drawing/2014/main" id="{1C2DEFBD-493E-4B53-A37D-A5E43425EF8C}"/>
              </a:ext>
            </a:extLst>
          </p:cNvPr>
          <p:cNvSpPr/>
          <p:nvPr/>
        </p:nvSpPr>
        <p:spPr>
          <a:xfrm>
            <a:off x="5353237" y="2038928"/>
            <a:ext cx="1485526" cy="1485526"/>
          </a:xfrm>
          <a:prstGeom prst="rect">
            <a:avLst/>
          </a:prstGeom>
          <a: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p:spPr>
        <p:style>
          <a:lnRef idx="2">
            <a:schemeClr val="lt1">
              <a:alpha val="0"/>
              <a:hueOff val="0"/>
              <a:satOff val="0"/>
              <a:lumOff val="0"/>
              <a:alphaOff val="0"/>
            </a:schemeClr>
          </a:lnRef>
          <a:fillRef idx="1">
            <a:scrgbClr r="0" g="0" b="0"/>
          </a:fillRef>
          <a:effectRef idx="0">
            <a:schemeClr val="bg1">
              <a:hueOff val="0"/>
              <a:satOff val="0"/>
              <a:lumOff val="0"/>
              <a:alphaOff val="0"/>
            </a:schemeClr>
          </a:effectRef>
          <a:fontRef idx="minor">
            <a:schemeClr val="dk1">
              <a:hueOff val="0"/>
              <a:satOff val="0"/>
              <a:lumOff val="0"/>
              <a:alphaOff val="0"/>
            </a:schemeClr>
          </a:fontRef>
        </p:style>
        <p:txBody>
          <a:bodyPr/>
          <a:lstStyle/>
          <a:p>
            <a:endParaRPr lang="fr-BE" dirty="0"/>
          </a:p>
        </p:txBody>
      </p:sp>
      <p:grpSp>
        <p:nvGrpSpPr>
          <p:cNvPr id="15" name="Groupe 14">
            <a:extLst>
              <a:ext uri="{FF2B5EF4-FFF2-40B4-BE49-F238E27FC236}">
                <a16:creationId xmlns:a16="http://schemas.microsoft.com/office/drawing/2014/main" id="{00193C97-262B-4686-A433-0664AD78C6C9}"/>
              </a:ext>
            </a:extLst>
          </p:cNvPr>
          <p:cNvGrpSpPr/>
          <p:nvPr/>
        </p:nvGrpSpPr>
        <p:grpSpPr>
          <a:xfrm>
            <a:off x="4445415" y="3941571"/>
            <a:ext cx="3301169" cy="877500"/>
            <a:chOff x="4053158" y="2688240"/>
            <a:chExt cx="3301169" cy="877500"/>
          </a:xfrm>
        </p:grpSpPr>
        <p:sp>
          <p:nvSpPr>
            <p:cNvPr id="20" name="Rectangle 19">
              <a:extLst>
                <a:ext uri="{FF2B5EF4-FFF2-40B4-BE49-F238E27FC236}">
                  <a16:creationId xmlns:a16="http://schemas.microsoft.com/office/drawing/2014/main" id="{FC49C634-D349-47A4-B75E-EAB9E778AC04}"/>
                </a:ext>
              </a:extLst>
            </p:cNvPr>
            <p:cNvSpPr/>
            <p:nvPr/>
          </p:nvSpPr>
          <p:spPr>
            <a:xfrm>
              <a:off x="4053158" y="2688240"/>
              <a:ext cx="3301169" cy="87750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1" name="ZoneTexte 20">
              <a:extLst>
                <a:ext uri="{FF2B5EF4-FFF2-40B4-BE49-F238E27FC236}">
                  <a16:creationId xmlns:a16="http://schemas.microsoft.com/office/drawing/2014/main" id="{2C06917E-009B-4AE6-96CD-56DF6DDE75F8}"/>
                </a:ext>
              </a:extLst>
            </p:cNvPr>
            <p:cNvSpPr txBox="1"/>
            <p:nvPr/>
          </p:nvSpPr>
          <p:spPr>
            <a:xfrm>
              <a:off x="4053158" y="2688240"/>
              <a:ext cx="3301169" cy="87750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1377950">
                <a:lnSpc>
                  <a:spcPct val="100000"/>
                </a:lnSpc>
                <a:spcBef>
                  <a:spcPct val="0"/>
                </a:spcBef>
                <a:spcAft>
                  <a:spcPct val="35000"/>
                </a:spcAft>
                <a:buNone/>
              </a:pPr>
              <a:r>
                <a:rPr lang="fr-BE" sz="2800" kern="1200" dirty="0">
                  <a:solidFill>
                    <a:srgbClr val="0F2D40"/>
                  </a:solidFill>
                  <a:latin typeface="Montserrat" panose="00000500000000000000" pitchFamily="2" charset="0"/>
                </a:rPr>
                <a:t>Explications</a:t>
              </a:r>
              <a:endParaRPr lang="en-US" sz="2800" kern="1200" dirty="0">
                <a:solidFill>
                  <a:srgbClr val="0F2D40"/>
                </a:solidFill>
                <a:latin typeface="Montserrat" panose="00000500000000000000" pitchFamily="2" charset="0"/>
              </a:endParaRPr>
            </a:p>
          </p:txBody>
        </p:sp>
      </p:grpSp>
      <p:sp>
        <p:nvSpPr>
          <p:cNvPr id="16" name="Rectangle 15" descr="Chat">
            <a:extLst>
              <a:ext uri="{FF2B5EF4-FFF2-40B4-BE49-F238E27FC236}">
                <a16:creationId xmlns:a16="http://schemas.microsoft.com/office/drawing/2014/main" id="{DD0F41E5-97E0-4300-B23C-1F1B40A1AC62}"/>
              </a:ext>
            </a:extLst>
          </p:cNvPr>
          <p:cNvSpPr/>
          <p:nvPr/>
        </p:nvSpPr>
        <p:spPr>
          <a:xfrm>
            <a:off x="9232111" y="2038928"/>
            <a:ext cx="1485526" cy="1485526"/>
          </a:xfrm>
          <a:prstGeom prst="rect">
            <a:avLst/>
          </a:prstGeom>
          <a: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p:spPr>
        <p:style>
          <a:lnRef idx="2">
            <a:schemeClr val="lt1">
              <a:alpha val="0"/>
              <a:hueOff val="0"/>
              <a:satOff val="0"/>
              <a:lumOff val="0"/>
              <a:alphaOff val="0"/>
            </a:schemeClr>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grpSp>
        <p:nvGrpSpPr>
          <p:cNvPr id="17" name="Groupe 16">
            <a:extLst>
              <a:ext uri="{FF2B5EF4-FFF2-40B4-BE49-F238E27FC236}">
                <a16:creationId xmlns:a16="http://schemas.microsoft.com/office/drawing/2014/main" id="{B74317D8-68A9-450E-83B1-9818B0E94D4E}"/>
              </a:ext>
            </a:extLst>
          </p:cNvPr>
          <p:cNvGrpSpPr/>
          <p:nvPr/>
        </p:nvGrpSpPr>
        <p:grpSpPr>
          <a:xfrm>
            <a:off x="8046720" y="3941571"/>
            <a:ext cx="3812345" cy="877500"/>
            <a:chOff x="7932033" y="2688240"/>
            <a:chExt cx="3534775" cy="877500"/>
          </a:xfrm>
        </p:grpSpPr>
        <p:sp>
          <p:nvSpPr>
            <p:cNvPr id="18" name="Rectangle 17">
              <a:extLst>
                <a:ext uri="{FF2B5EF4-FFF2-40B4-BE49-F238E27FC236}">
                  <a16:creationId xmlns:a16="http://schemas.microsoft.com/office/drawing/2014/main" id="{CC7E3A37-B7FA-40C1-B1B9-B633A9955C31}"/>
                </a:ext>
              </a:extLst>
            </p:cNvPr>
            <p:cNvSpPr/>
            <p:nvPr/>
          </p:nvSpPr>
          <p:spPr>
            <a:xfrm>
              <a:off x="7932033" y="2688240"/>
              <a:ext cx="3301169" cy="87750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9" name="ZoneTexte 18">
              <a:extLst>
                <a:ext uri="{FF2B5EF4-FFF2-40B4-BE49-F238E27FC236}">
                  <a16:creationId xmlns:a16="http://schemas.microsoft.com/office/drawing/2014/main" id="{A6396008-CFDE-43AD-9A77-7C2AE9FDCBDD}"/>
                </a:ext>
              </a:extLst>
            </p:cNvPr>
            <p:cNvSpPr txBox="1"/>
            <p:nvPr/>
          </p:nvSpPr>
          <p:spPr>
            <a:xfrm>
              <a:off x="7932033" y="2688240"/>
              <a:ext cx="3534775" cy="87750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1377950">
                <a:lnSpc>
                  <a:spcPct val="100000"/>
                </a:lnSpc>
                <a:spcBef>
                  <a:spcPct val="0"/>
                </a:spcBef>
                <a:spcAft>
                  <a:spcPct val="35000"/>
                </a:spcAft>
                <a:buNone/>
              </a:pPr>
              <a:r>
                <a:rPr lang="fr-BE" sz="2800" kern="1200" dirty="0">
                  <a:solidFill>
                    <a:srgbClr val="0F2D40"/>
                  </a:solidFill>
                  <a:latin typeface="Montserrat" panose="00000500000000000000" pitchFamily="2" charset="0"/>
                </a:rPr>
                <a:t>Questions/Réponses</a:t>
              </a:r>
              <a:endParaRPr lang="en-US" sz="2800" kern="1200" dirty="0">
                <a:solidFill>
                  <a:srgbClr val="0F2D40"/>
                </a:solidFill>
                <a:latin typeface="Montserrat" panose="00000500000000000000" pitchFamily="2" charset="0"/>
              </a:endParaRPr>
            </a:p>
          </p:txBody>
        </p:sp>
      </p:grpSp>
    </p:spTree>
    <p:extLst>
      <p:ext uri="{BB962C8B-B14F-4D97-AF65-F5344CB8AC3E}">
        <p14:creationId xmlns:p14="http://schemas.microsoft.com/office/powerpoint/2010/main" val="12025767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Espace réservé du contenu 12">
            <a:extLst>
              <a:ext uri="{FF2B5EF4-FFF2-40B4-BE49-F238E27FC236}">
                <a16:creationId xmlns:a16="http://schemas.microsoft.com/office/drawing/2014/main" id="{42EE0409-4226-4A44-A287-8DD81AED8FF8}"/>
              </a:ext>
            </a:extLst>
          </p:cNvPr>
          <p:cNvSpPr>
            <a:spLocks noGrp="1"/>
          </p:cNvSpPr>
          <p:nvPr>
            <p:ph idx="1"/>
          </p:nvPr>
        </p:nvSpPr>
        <p:spPr>
          <a:xfrm>
            <a:off x="838200" y="1422438"/>
            <a:ext cx="10515600" cy="4597323"/>
          </a:xfrm>
        </p:spPr>
        <p:txBody>
          <a:bodyPr>
            <a:normAutofit fontScale="92500"/>
          </a:bodyPr>
          <a:lstStyle/>
          <a:p>
            <a:pPr>
              <a:spcBef>
                <a:spcPts val="1200"/>
              </a:spcBef>
              <a:spcAft>
                <a:spcPts val="1200"/>
              </a:spcAft>
            </a:pPr>
            <a:r>
              <a:rPr lang="fr-BE" dirty="0">
                <a:latin typeface="Montserrat" panose="00000500000000000000" pitchFamily="2" charset="0"/>
              </a:rPr>
              <a:t>Les trois formules ont des </a:t>
            </a:r>
            <a:r>
              <a:rPr lang="fr-BE" b="1" dirty="0">
                <a:solidFill>
                  <a:srgbClr val="CD0041"/>
                </a:solidFill>
                <a:latin typeface="Montserrat" panose="00000500000000000000" pitchFamily="2" charset="0"/>
              </a:rPr>
              <a:t>avantages/inconvénients</a:t>
            </a:r>
            <a:r>
              <a:rPr lang="fr-BE" dirty="0">
                <a:latin typeface="Montserrat" panose="00000500000000000000" pitchFamily="2" charset="0"/>
              </a:rPr>
              <a:t> </a:t>
            </a:r>
          </a:p>
          <a:p>
            <a:pPr lvl="1">
              <a:spcBef>
                <a:spcPts val="1200"/>
              </a:spcBef>
              <a:spcAft>
                <a:spcPts val="1200"/>
              </a:spcAft>
              <a:buFont typeface="Wingdings" panose="05000000000000000000" pitchFamily="2" charset="2"/>
              <a:buChar char="Ø"/>
            </a:pPr>
            <a:r>
              <a:rPr lang="fr-BE" sz="2200" dirty="0">
                <a:latin typeface="Montserrat" panose="00000500000000000000" pitchFamily="2" charset="0"/>
              </a:rPr>
              <a:t>les joueurs pourront choisir en fonction de la formule qui les intéresse</a:t>
            </a:r>
          </a:p>
          <a:p>
            <a:pPr>
              <a:spcBef>
                <a:spcPts val="1200"/>
              </a:spcBef>
              <a:spcAft>
                <a:spcPts val="1200"/>
              </a:spcAft>
            </a:pPr>
            <a:r>
              <a:rPr lang="fr-BE" dirty="0">
                <a:latin typeface="Montserrat" panose="00000500000000000000" pitchFamily="2" charset="0"/>
              </a:rPr>
              <a:t>Les joueurs débutent avec le </a:t>
            </a:r>
            <a:r>
              <a:rPr lang="fr-BE" b="1" dirty="0">
                <a:solidFill>
                  <a:srgbClr val="CD0041"/>
                </a:solidFill>
                <a:latin typeface="Montserrat" panose="00000500000000000000" pitchFamily="2" charset="0"/>
              </a:rPr>
              <a:t>classement 12 </a:t>
            </a:r>
            <a:r>
              <a:rPr lang="fr-BE" dirty="0">
                <a:latin typeface="Montserrat" panose="00000500000000000000" pitchFamily="2" charset="0"/>
              </a:rPr>
              <a:t>=&gt; Organisation en classement distinct pour ces joueurs</a:t>
            </a:r>
          </a:p>
          <a:p>
            <a:pPr>
              <a:spcBef>
                <a:spcPts val="1200"/>
              </a:spcBef>
              <a:spcAft>
                <a:spcPts val="1200"/>
              </a:spcAft>
            </a:pPr>
            <a:r>
              <a:rPr lang="fr-BE" dirty="0">
                <a:latin typeface="Montserrat" panose="00000500000000000000" pitchFamily="2" charset="0"/>
              </a:rPr>
              <a:t>Volants :</a:t>
            </a:r>
          </a:p>
          <a:p>
            <a:pPr lvl="1">
              <a:spcBef>
                <a:spcPts val="1200"/>
              </a:spcBef>
              <a:spcAft>
                <a:spcPts val="1200"/>
              </a:spcAft>
            </a:pPr>
            <a:r>
              <a:rPr lang="fr-BE" dirty="0">
                <a:latin typeface="Montserrat" panose="00000500000000000000" pitchFamily="2" charset="0"/>
              </a:rPr>
              <a:t>Classement distinct 12 : synthétiques</a:t>
            </a:r>
          </a:p>
          <a:p>
            <a:pPr lvl="1">
              <a:spcBef>
                <a:spcPts val="1200"/>
              </a:spcBef>
              <a:spcAft>
                <a:spcPts val="1200"/>
              </a:spcAft>
            </a:pPr>
            <a:r>
              <a:rPr lang="fr-BE" dirty="0">
                <a:latin typeface="Montserrat" panose="00000500000000000000" pitchFamily="2" charset="0"/>
              </a:rPr>
              <a:t>Série 11/12 : au choix</a:t>
            </a:r>
          </a:p>
          <a:p>
            <a:pPr lvl="1">
              <a:spcBef>
                <a:spcPts val="1200"/>
              </a:spcBef>
              <a:spcAft>
                <a:spcPts val="1200"/>
              </a:spcAft>
            </a:pPr>
            <a:r>
              <a:rPr lang="fr-BE" dirty="0">
                <a:latin typeface="Montserrat" panose="00000500000000000000" pitchFamily="2" charset="0"/>
              </a:rPr>
              <a:t>Tous les autres tableaux : en plumes</a:t>
            </a:r>
          </a:p>
        </p:txBody>
      </p:sp>
      <p:sp>
        <p:nvSpPr>
          <p:cNvPr id="4" name="Rectangle 3">
            <a:extLst>
              <a:ext uri="{FF2B5EF4-FFF2-40B4-BE49-F238E27FC236}">
                <a16:creationId xmlns:a16="http://schemas.microsoft.com/office/drawing/2014/main" id="{BB794D13-CC07-4D42-AFA7-8A017B5BB01C}"/>
              </a:ext>
              <a:ext uri="{C183D7F6-B498-43B3-948B-1728B52AA6E4}">
                <adec:decorative xmlns:adec="http://schemas.microsoft.com/office/drawing/2017/decorative" val="1"/>
              </a:ext>
            </a:extLst>
          </p:cNvPr>
          <p:cNvSpPr/>
          <p:nvPr/>
        </p:nvSpPr>
        <p:spPr>
          <a:xfrm>
            <a:off x="11607800" y="0"/>
            <a:ext cx="584200" cy="584200"/>
          </a:xfrm>
          <a:prstGeom prst="rect">
            <a:avLst/>
          </a:prstGeom>
          <a:solidFill>
            <a:srgbClr val="CD00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sz="1400" noProof="1">
              <a:solidFill>
                <a:srgbClr val="0F2D40"/>
              </a:solidFill>
              <a:latin typeface="Montserrat" panose="00000500000000000000" pitchFamily="2" charset="0"/>
            </a:endParaRPr>
          </a:p>
        </p:txBody>
      </p:sp>
      <p:sp>
        <p:nvSpPr>
          <p:cNvPr id="5" name="Rectangle 4">
            <a:extLst>
              <a:ext uri="{FF2B5EF4-FFF2-40B4-BE49-F238E27FC236}">
                <a16:creationId xmlns:a16="http://schemas.microsoft.com/office/drawing/2014/main" id="{C4A71911-2F65-40FA-8D47-7174D5FDEFF3}"/>
              </a:ext>
              <a:ext uri="{C183D7F6-B498-43B3-948B-1728B52AA6E4}">
                <adec:decorative xmlns:adec="http://schemas.microsoft.com/office/drawing/2017/decorative" val="1"/>
              </a:ext>
            </a:extLst>
          </p:cNvPr>
          <p:cNvSpPr/>
          <p:nvPr/>
        </p:nvSpPr>
        <p:spPr>
          <a:xfrm>
            <a:off x="0" y="6273800"/>
            <a:ext cx="584200" cy="584200"/>
          </a:xfrm>
          <a:prstGeom prst="rect">
            <a:avLst/>
          </a:prstGeom>
          <a:solidFill>
            <a:srgbClr val="0F2D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sz="1400" noProof="1">
              <a:solidFill>
                <a:srgbClr val="0F2D40"/>
              </a:solidFill>
              <a:latin typeface="Montserrat" panose="00000500000000000000" pitchFamily="2" charset="0"/>
            </a:endParaRPr>
          </a:p>
        </p:txBody>
      </p:sp>
      <p:sp>
        <p:nvSpPr>
          <p:cNvPr id="6" name="Espace réservé de la date 4">
            <a:extLst>
              <a:ext uri="{FF2B5EF4-FFF2-40B4-BE49-F238E27FC236}">
                <a16:creationId xmlns:a16="http://schemas.microsoft.com/office/drawing/2014/main" id="{12DC400C-3853-4BD9-909D-5094BC9B6666}"/>
              </a:ext>
            </a:extLst>
          </p:cNvPr>
          <p:cNvSpPr txBox="1">
            <a:spLocks/>
          </p:cNvSpPr>
          <p:nvPr/>
        </p:nvSpPr>
        <p:spPr>
          <a:xfrm>
            <a:off x="838200" y="6356350"/>
            <a:ext cx="2743200" cy="365125"/>
          </a:xfrm>
          <a:prstGeom prst="rect">
            <a:avLst/>
          </a:prstGeom>
        </p:spPr>
        <p:txBody>
          <a:bodyPr vert="horz" lIns="91440" tIns="45720" rIns="91440" bIns="45720" rtlCol="0" anchor="ctr"/>
          <a:lstStyle>
            <a:defPPr rtl="0">
              <a:defRPr lang="fr-fr"/>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400" noProof="1">
                <a:solidFill>
                  <a:schemeClr val="bg1">
                    <a:lumMod val="75000"/>
                  </a:schemeClr>
                </a:solidFill>
                <a:latin typeface="Montserrat" panose="00000500000000000000" pitchFamily="2" charset="0"/>
              </a:rPr>
              <a:t>24/01/2022</a:t>
            </a:r>
          </a:p>
        </p:txBody>
      </p:sp>
      <p:sp>
        <p:nvSpPr>
          <p:cNvPr id="7" name="Espace réservé du numéro de diapositive 7">
            <a:extLst>
              <a:ext uri="{FF2B5EF4-FFF2-40B4-BE49-F238E27FC236}">
                <a16:creationId xmlns:a16="http://schemas.microsoft.com/office/drawing/2014/main" id="{5014E034-6FE7-4C11-943F-6710616C0CD5}"/>
              </a:ext>
            </a:extLst>
          </p:cNvPr>
          <p:cNvSpPr txBox="1">
            <a:spLocks/>
          </p:cNvSpPr>
          <p:nvPr/>
        </p:nvSpPr>
        <p:spPr>
          <a:xfrm>
            <a:off x="8610600" y="6356350"/>
            <a:ext cx="2743200" cy="365125"/>
          </a:xfrm>
          <a:prstGeom prst="rect">
            <a:avLst/>
          </a:prstGeom>
        </p:spPr>
        <p:txBody>
          <a:bodyPr vert="horz" lIns="91440" tIns="45720" rIns="91440" bIns="45720" rtlCol="0" anchor="ctr"/>
          <a:lstStyle>
            <a:defPPr rtl="0">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A4A7955-6230-48B4-BD8B-A7C460F75945}" type="slidenum">
              <a:rPr lang="fr-FR" sz="1400" noProof="1" smtClean="0">
                <a:solidFill>
                  <a:schemeClr val="bg1">
                    <a:lumMod val="75000"/>
                  </a:schemeClr>
                </a:solidFill>
                <a:latin typeface="Montserrat" panose="00000500000000000000" pitchFamily="2" charset="0"/>
              </a:rPr>
              <a:pPr/>
              <a:t>20</a:t>
            </a:fld>
            <a:endParaRPr lang="fr-FR" sz="1400" noProof="1">
              <a:solidFill>
                <a:schemeClr val="bg1">
                  <a:lumMod val="75000"/>
                </a:schemeClr>
              </a:solidFill>
              <a:latin typeface="Montserrat" panose="00000500000000000000" pitchFamily="2" charset="0"/>
            </a:endParaRPr>
          </a:p>
        </p:txBody>
      </p:sp>
      <p:sp>
        <p:nvSpPr>
          <p:cNvPr id="12" name="Titre 11">
            <a:extLst>
              <a:ext uri="{FF2B5EF4-FFF2-40B4-BE49-F238E27FC236}">
                <a16:creationId xmlns:a16="http://schemas.microsoft.com/office/drawing/2014/main" id="{0DC96D4E-BE6F-4ED9-9474-12DDCBBE5AC4}"/>
              </a:ext>
            </a:extLst>
          </p:cNvPr>
          <p:cNvSpPr>
            <a:spLocks noGrp="1"/>
          </p:cNvSpPr>
          <p:nvPr>
            <p:ph type="title"/>
          </p:nvPr>
        </p:nvSpPr>
        <p:spPr>
          <a:xfrm>
            <a:off x="838200" y="365126"/>
            <a:ext cx="10515600" cy="720724"/>
          </a:xfrm>
        </p:spPr>
        <p:txBody>
          <a:bodyPr>
            <a:noAutofit/>
          </a:bodyPr>
          <a:lstStyle/>
          <a:p>
            <a:pPr algn="ctr"/>
            <a:r>
              <a:rPr lang="fr-BE" sz="3200" b="1" dirty="0">
                <a:solidFill>
                  <a:srgbClr val="0F2D40"/>
                </a:solidFill>
                <a:latin typeface="Montserrat" panose="00000500000000000000" pitchFamily="2" charset="0"/>
              </a:rPr>
              <a:t>Remarques / Recommandations</a:t>
            </a:r>
            <a:endParaRPr lang="fr-BE" sz="3200" dirty="0">
              <a:solidFill>
                <a:srgbClr val="0F2D40"/>
              </a:solidFill>
              <a:latin typeface="Montserrat" panose="00000500000000000000" pitchFamily="2" charset="0"/>
            </a:endParaRPr>
          </a:p>
        </p:txBody>
      </p:sp>
    </p:spTree>
    <p:extLst>
      <p:ext uri="{BB962C8B-B14F-4D97-AF65-F5344CB8AC3E}">
        <p14:creationId xmlns:p14="http://schemas.microsoft.com/office/powerpoint/2010/main" val="33443921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35AE457D-0397-41A5-A1CF-4C80622841D7}"/>
              </a:ext>
              <a:ext uri="{C183D7F6-B498-43B3-948B-1728B52AA6E4}">
                <adec:decorative xmlns:adec="http://schemas.microsoft.com/office/drawing/2017/decorative" val="1"/>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t="15441" b="4308"/>
          <a:stretch/>
        </p:blipFill>
        <p:spPr>
          <a:xfrm>
            <a:off x="292100" y="323850"/>
            <a:ext cx="11607800" cy="6210300"/>
          </a:xfrm>
          <a:prstGeom prst="rect">
            <a:avLst/>
          </a:prstGeom>
        </p:spPr>
      </p:pic>
      <p:sp>
        <p:nvSpPr>
          <p:cNvPr id="6" name="Rectangle 5">
            <a:extLst>
              <a:ext uri="{FF2B5EF4-FFF2-40B4-BE49-F238E27FC236}">
                <a16:creationId xmlns:a16="http://schemas.microsoft.com/office/drawing/2014/main" id="{3016AF48-2AA8-4B78-82AB-CE8B9E71F21F}"/>
              </a:ext>
              <a:ext uri="{C183D7F6-B498-43B3-948B-1728B52AA6E4}">
                <adec:decorative xmlns:adec="http://schemas.microsoft.com/office/drawing/2017/decorative" val="1"/>
              </a:ext>
            </a:extLst>
          </p:cNvPr>
          <p:cNvSpPr/>
          <p:nvPr/>
        </p:nvSpPr>
        <p:spPr>
          <a:xfrm>
            <a:off x="0" y="1981986"/>
            <a:ext cx="7023100" cy="2279650"/>
          </a:xfrm>
          <a:prstGeom prst="rect">
            <a:avLst/>
          </a:prstGeom>
          <a:solidFill>
            <a:srgbClr val="CD0041">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Light"/>
              <a:ea typeface="+mn-ea"/>
              <a:cs typeface="+mn-cs"/>
            </a:endParaRPr>
          </a:p>
        </p:txBody>
      </p:sp>
      <p:sp>
        <p:nvSpPr>
          <p:cNvPr id="8" name="Zone de texte 7">
            <a:extLst>
              <a:ext uri="{FF2B5EF4-FFF2-40B4-BE49-F238E27FC236}">
                <a16:creationId xmlns:a16="http://schemas.microsoft.com/office/drawing/2014/main" id="{3DC4CCBA-12AD-4433-A381-A03661E3D927}"/>
              </a:ext>
            </a:extLst>
          </p:cNvPr>
          <p:cNvSpPr txBox="1"/>
          <p:nvPr/>
        </p:nvSpPr>
        <p:spPr>
          <a:xfrm>
            <a:off x="146050" y="2567813"/>
            <a:ext cx="6731000" cy="1107996"/>
          </a:xfrm>
          <a:prstGeom prst="rect">
            <a:avLst/>
          </a:prstGeom>
          <a:noFill/>
        </p:spPr>
        <p:txBody>
          <a:bodyPr wrap="square" lIns="0" tIns="0" r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4400" b="1" i="0" u="none" strike="noStrike" kern="1200" cap="none" spc="0" normalizeH="0" baseline="0" noProof="0" dirty="0">
                <a:ln>
                  <a:noFill/>
                </a:ln>
                <a:solidFill>
                  <a:srgbClr val="FFFFFF"/>
                </a:solidFill>
                <a:effectLst/>
                <a:uLnTx/>
                <a:uFillTx/>
                <a:latin typeface="Century Gothic (En-têtes)"/>
                <a:ea typeface="+mn-ea"/>
                <a:cs typeface="+mn-cs"/>
              </a:rPr>
              <a:t>Sondage compétiteurs</a:t>
            </a:r>
            <a:br>
              <a:rPr kumimoji="0" lang="fr-FR" sz="6000" b="1" i="0" u="none" strike="noStrike" kern="1200" cap="none" spc="0" normalizeH="0" baseline="0" noProof="0" dirty="0">
                <a:ln>
                  <a:noFill/>
                </a:ln>
                <a:solidFill>
                  <a:prstClr val="white"/>
                </a:solidFill>
                <a:effectLst/>
                <a:uLnTx/>
                <a:uFillTx/>
                <a:latin typeface="Century Gothic (En-têtes)"/>
                <a:ea typeface="+mn-ea"/>
                <a:cs typeface="+mn-cs"/>
              </a:rPr>
            </a:br>
            <a:r>
              <a:rPr kumimoji="0" lang="fr-FR" sz="2800" b="0" i="0" u="none" strike="noStrike" kern="1200" cap="none" spc="0" normalizeH="0" baseline="0" noProof="0" dirty="0">
                <a:ln>
                  <a:noFill/>
                </a:ln>
                <a:solidFill>
                  <a:prstClr val="white"/>
                </a:solidFill>
                <a:effectLst/>
                <a:uLnTx/>
                <a:uFillTx/>
                <a:latin typeface="Century Gothic (En-têtes)"/>
                <a:ea typeface="+mn-ea"/>
                <a:cs typeface="+mn-cs"/>
              </a:rPr>
              <a:t>Quelques résultats</a:t>
            </a:r>
            <a:endParaRPr kumimoji="0" lang="fr-FR" sz="6600" b="0" i="0" u="none" strike="noStrike" kern="1200" cap="none" spc="0" normalizeH="0" baseline="0" noProof="0" dirty="0">
              <a:ln>
                <a:noFill/>
              </a:ln>
              <a:solidFill>
                <a:prstClr val="white"/>
              </a:solidFill>
              <a:effectLst/>
              <a:highlight>
                <a:srgbClr val="FFFF00"/>
              </a:highlight>
              <a:uLnTx/>
              <a:uFillTx/>
              <a:latin typeface="Century Gothic (En-têtes)"/>
              <a:ea typeface="+mn-ea"/>
              <a:cs typeface="+mn-cs"/>
            </a:endParaRPr>
          </a:p>
        </p:txBody>
      </p:sp>
      <p:sp>
        <p:nvSpPr>
          <p:cNvPr id="9" name="Zone de texte 8">
            <a:extLst>
              <a:ext uri="{FF2B5EF4-FFF2-40B4-BE49-F238E27FC236}">
                <a16:creationId xmlns:a16="http://schemas.microsoft.com/office/drawing/2014/main" id="{7EAEBA89-B616-43ED-A91E-61105E1C9DD6}"/>
              </a:ext>
            </a:extLst>
          </p:cNvPr>
          <p:cNvSpPr txBox="1"/>
          <p:nvPr/>
        </p:nvSpPr>
        <p:spPr>
          <a:xfrm>
            <a:off x="781507" y="5938885"/>
            <a:ext cx="5786662" cy="43088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solidFill>
                <a:effectLst/>
                <a:uLnTx/>
                <a:uFillTx/>
                <a:latin typeface="Montserrat" panose="00000500000000000000" pitchFamily="2" charset="0"/>
                <a:ea typeface="+mn-ea"/>
                <a:cs typeface="+mn-cs"/>
              </a:rPr>
              <a:t>LIGUE FRANCOPHONE BELGE DE BADMINTON ASBL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white"/>
                </a:solidFill>
                <a:effectLst/>
                <a:uLnTx/>
                <a:uFillTx/>
                <a:latin typeface="Montserrat" panose="00000500000000000000" pitchFamily="2" charset="0"/>
                <a:ea typeface="+mn-ea"/>
                <a:cs typeface="+mn-cs"/>
              </a:rPr>
              <a:t>Le badminton, partout et pour tous !</a:t>
            </a:r>
          </a:p>
        </p:txBody>
      </p:sp>
      <p:sp>
        <p:nvSpPr>
          <p:cNvPr id="2" name="Titre 1" hidden="1">
            <a:extLst>
              <a:ext uri="{FF2B5EF4-FFF2-40B4-BE49-F238E27FC236}">
                <a16:creationId xmlns:a16="http://schemas.microsoft.com/office/drawing/2014/main" id="{BAC4DC87-4412-47EA-869B-E290F40E52AD}"/>
              </a:ext>
            </a:extLst>
          </p:cNvPr>
          <p:cNvSpPr>
            <a:spLocks noGrp="1"/>
          </p:cNvSpPr>
          <p:nvPr>
            <p:ph type="title" idx="4294967295"/>
          </p:nvPr>
        </p:nvSpPr>
        <p:spPr>
          <a:xfrm>
            <a:off x="0" y="365125"/>
            <a:ext cx="10515600" cy="1325563"/>
          </a:xfrm>
        </p:spPr>
        <p:txBody>
          <a:bodyPr rtlCol="0"/>
          <a:lstStyle/>
          <a:p>
            <a:pPr rtl="0"/>
            <a:r>
              <a:rPr lang="fr-FR" dirty="0"/>
              <a:t>Diapositive de tableau de bord 1</a:t>
            </a:r>
          </a:p>
        </p:txBody>
      </p:sp>
      <p:pic>
        <p:nvPicPr>
          <p:cNvPr id="4" name="Image 3">
            <a:extLst>
              <a:ext uri="{FF2B5EF4-FFF2-40B4-BE49-F238E27FC236}">
                <a16:creationId xmlns:a16="http://schemas.microsoft.com/office/drawing/2014/main" id="{420E0059-FAEA-486C-B311-2C30023A2B8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10493" y="5469772"/>
            <a:ext cx="900000" cy="900000"/>
          </a:xfrm>
          <a:prstGeom prst="rect">
            <a:avLst/>
          </a:prstGeom>
        </p:spPr>
      </p:pic>
    </p:spTree>
    <p:extLst>
      <p:ext uri="{BB962C8B-B14F-4D97-AF65-F5344CB8AC3E}">
        <p14:creationId xmlns:p14="http://schemas.microsoft.com/office/powerpoint/2010/main" val="307908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B794D13-CC07-4D42-AFA7-8A017B5BB01C}"/>
              </a:ext>
              <a:ext uri="{C183D7F6-B498-43B3-948B-1728B52AA6E4}">
                <adec:decorative xmlns:adec="http://schemas.microsoft.com/office/drawing/2017/decorative" val="1"/>
              </a:ext>
            </a:extLst>
          </p:cNvPr>
          <p:cNvSpPr/>
          <p:nvPr/>
        </p:nvSpPr>
        <p:spPr>
          <a:xfrm>
            <a:off x="11607800" y="0"/>
            <a:ext cx="584200" cy="584200"/>
          </a:xfrm>
          <a:prstGeom prst="rect">
            <a:avLst/>
          </a:prstGeom>
          <a:solidFill>
            <a:srgbClr val="CD00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1">
              <a:ln>
                <a:noFill/>
              </a:ln>
              <a:solidFill>
                <a:srgbClr val="0F2D40"/>
              </a:solidFill>
              <a:effectLst/>
              <a:uLnTx/>
              <a:uFillTx/>
              <a:latin typeface="Montserrat" panose="00000500000000000000" pitchFamily="2" charset="0"/>
              <a:ea typeface="+mn-ea"/>
              <a:cs typeface="+mn-cs"/>
            </a:endParaRPr>
          </a:p>
        </p:txBody>
      </p:sp>
      <p:sp>
        <p:nvSpPr>
          <p:cNvPr id="5" name="Rectangle 4">
            <a:extLst>
              <a:ext uri="{FF2B5EF4-FFF2-40B4-BE49-F238E27FC236}">
                <a16:creationId xmlns:a16="http://schemas.microsoft.com/office/drawing/2014/main" id="{C4A71911-2F65-40FA-8D47-7174D5FDEFF3}"/>
              </a:ext>
              <a:ext uri="{C183D7F6-B498-43B3-948B-1728B52AA6E4}">
                <adec:decorative xmlns:adec="http://schemas.microsoft.com/office/drawing/2017/decorative" val="1"/>
              </a:ext>
            </a:extLst>
          </p:cNvPr>
          <p:cNvSpPr/>
          <p:nvPr/>
        </p:nvSpPr>
        <p:spPr>
          <a:xfrm>
            <a:off x="0" y="6273800"/>
            <a:ext cx="584200" cy="584200"/>
          </a:xfrm>
          <a:prstGeom prst="rect">
            <a:avLst/>
          </a:prstGeom>
          <a:solidFill>
            <a:srgbClr val="0F2D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1">
              <a:ln>
                <a:noFill/>
              </a:ln>
              <a:solidFill>
                <a:srgbClr val="0F2D40"/>
              </a:solidFill>
              <a:effectLst/>
              <a:uLnTx/>
              <a:uFillTx/>
              <a:latin typeface="Montserrat" panose="00000500000000000000" pitchFamily="2" charset="0"/>
              <a:ea typeface="+mn-ea"/>
              <a:cs typeface="+mn-cs"/>
            </a:endParaRPr>
          </a:p>
        </p:txBody>
      </p:sp>
      <p:sp>
        <p:nvSpPr>
          <p:cNvPr id="6" name="Espace réservé de la date 4">
            <a:extLst>
              <a:ext uri="{FF2B5EF4-FFF2-40B4-BE49-F238E27FC236}">
                <a16:creationId xmlns:a16="http://schemas.microsoft.com/office/drawing/2014/main" id="{12DC400C-3853-4BD9-909D-5094BC9B6666}"/>
              </a:ext>
            </a:extLst>
          </p:cNvPr>
          <p:cNvSpPr txBox="1">
            <a:spLocks/>
          </p:cNvSpPr>
          <p:nvPr/>
        </p:nvSpPr>
        <p:spPr>
          <a:xfrm>
            <a:off x="838200" y="6356350"/>
            <a:ext cx="2743200" cy="365125"/>
          </a:xfrm>
          <a:prstGeom prst="rect">
            <a:avLst/>
          </a:prstGeom>
        </p:spPr>
        <p:txBody>
          <a:bodyPr vert="horz" lIns="91440" tIns="45720" rIns="91440" bIns="45720" rtlCol="0" anchor="ctr"/>
          <a:lstStyle>
            <a:defPPr rtl="0">
              <a:defRPr lang="fr-fr"/>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1">
                <a:ln>
                  <a:noFill/>
                </a:ln>
                <a:solidFill>
                  <a:prstClr val="white">
                    <a:lumMod val="75000"/>
                  </a:prstClr>
                </a:solidFill>
                <a:effectLst/>
                <a:uLnTx/>
                <a:uFillTx/>
                <a:latin typeface="Montserrat" panose="00000500000000000000" pitchFamily="2" charset="0"/>
                <a:ea typeface="+mn-ea"/>
                <a:cs typeface="+mn-cs"/>
              </a:rPr>
              <a:t>24/01/2022</a:t>
            </a:r>
          </a:p>
        </p:txBody>
      </p:sp>
      <p:sp>
        <p:nvSpPr>
          <p:cNvPr id="7" name="Espace réservé du numéro de diapositive 7">
            <a:extLst>
              <a:ext uri="{FF2B5EF4-FFF2-40B4-BE49-F238E27FC236}">
                <a16:creationId xmlns:a16="http://schemas.microsoft.com/office/drawing/2014/main" id="{5014E034-6FE7-4C11-943F-6710616C0CD5}"/>
              </a:ext>
            </a:extLst>
          </p:cNvPr>
          <p:cNvSpPr txBox="1">
            <a:spLocks/>
          </p:cNvSpPr>
          <p:nvPr/>
        </p:nvSpPr>
        <p:spPr>
          <a:xfrm>
            <a:off x="8610600" y="6356350"/>
            <a:ext cx="2743200" cy="365125"/>
          </a:xfrm>
          <a:prstGeom prst="rect">
            <a:avLst/>
          </a:prstGeom>
        </p:spPr>
        <p:txBody>
          <a:bodyPr vert="horz" lIns="91440" tIns="45720" rIns="91440" bIns="45720" rtlCol="0" anchor="ctr"/>
          <a:lstStyle>
            <a:defPPr rtl="0">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A4A7955-6230-48B4-BD8B-A7C460F75945}" type="slidenum">
              <a:rPr kumimoji="0" lang="fr-FR" sz="1400" b="0" i="0" u="none" strike="noStrike" kern="1200" cap="none" spc="0" normalizeH="0" baseline="0" noProof="1" smtClean="0">
                <a:ln>
                  <a:noFill/>
                </a:ln>
                <a:solidFill>
                  <a:prstClr val="white">
                    <a:lumMod val="75000"/>
                  </a:prstClr>
                </a:solidFill>
                <a:effectLst/>
                <a:uLnTx/>
                <a:uFillTx/>
                <a:latin typeface="Montserrat" panose="00000500000000000000"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fr-FR" sz="1400" b="0" i="0" u="none" strike="noStrike" kern="1200" cap="none" spc="0" normalizeH="0" baseline="0" noProof="1">
              <a:ln>
                <a:noFill/>
              </a:ln>
              <a:solidFill>
                <a:prstClr val="white">
                  <a:lumMod val="75000"/>
                </a:prstClr>
              </a:solidFill>
              <a:effectLst/>
              <a:uLnTx/>
              <a:uFillTx/>
              <a:latin typeface="Montserrat" panose="00000500000000000000" pitchFamily="2" charset="0"/>
              <a:ea typeface="+mn-ea"/>
              <a:cs typeface="+mn-cs"/>
            </a:endParaRPr>
          </a:p>
        </p:txBody>
      </p:sp>
      <p:sp>
        <p:nvSpPr>
          <p:cNvPr id="12" name="Titre 11">
            <a:extLst>
              <a:ext uri="{FF2B5EF4-FFF2-40B4-BE49-F238E27FC236}">
                <a16:creationId xmlns:a16="http://schemas.microsoft.com/office/drawing/2014/main" id="{0DC96D4E-BE6F-4ED9-9474-12DDCBBE5AC4}"/>
              </a:ext>
            </a:extLst>
          </p:cNvPr>
          <p:cNvSpPr>
            <a:spLocks noGrp="1"/>
          </p:cNvSpPr>
          <p:nvPr>
            <p:ph type="title"/>
          </p:nvPr>
        </p:nvSpPr>
        <p:spPr>
          <a:xfrm>
            <a:off x="838200" y="365126"/>
            <a:ext cx="10515600" cy="720724"/>
          </a:xfrm>
        </p:spPr>
        <p:txBody>
          <a:bodyPr>
            <a:noAutofit/>
          </a:bodyPr>
          <a:lstStyle/>
          <a:p>
            <a:pPr algn="ctr"/>
            <a:r>
              <a:rPr lang="fr-BE" sz="3200" b="1" dirty="0">
                <a:solidFill>
                  <a:srgbClr val="0F2D40"/>
                </a:solidFill>
                <a:latin typeface="Montserrat" panose="00000500000000000000" pitchFamily="2" charset="0"/>
              </a:rPr>
              <a:t>Les sources de motivation pour les tournois</a:t>
            </a:r>
            <a:endParaRPr lang="fr-BE" sz="3200" dirty="0">
              <a:solidFill>
                <a:srgbClr val="0F2D40"/>
              </a:solidFill>
              <a:latin typeface="Montserrat" panose="00000500000000000000" pitchFamily="2" charset="0"/>
            </a:endParaRPr>
          </a:p>
        </p:txBody>
      </p:sp>
      <p:sp>
        <p:nvSpPr>
          <p:cNvPr id="10" name="Espace réservé du contenu 9">
            <a:extLst>
              <a:ext uri="{FF2B5EF4-FFF2-40B4-BE49-F238E27FC236}">
                <a16:creationId xmlns:a16="http://schemas.microsoft.com/office/drawing/2014/main" id="{A0C77519-1F62-4F26-A5D2-17B447EDEFF0}"/>
              </a:ext>
            </a:extLst>
          </p:cNvPr>
          <p:cNvSpPr>
            <a:spLocks noGrp="1"/>
          </p:cNvSpPr>
          <p:nvPr>
            <p:ph idx="1"/>
          </p:nvPr>
        </p:nvSpPr>
        <p:spPr/>
        <p:txBody>
          <a:bodyPr/>
          <a:lstStyle/>
          <a:p>
            <a:pPr marL="0" indent="0">
              <a:buNone/>
            </a:pPr>
            <a:endParaRPr lang="fr-BE" dirty="0"/>
          </a:p>
          <a:p>
            <a:pPr marL="0" indent="0">
              <a:buNone/>
            </a:pPr>
            <a:endParaRPr lang="fr-BE" dirty="0"/>
          </a:p>
          <a:p>
            <a:endParaRPr lang="fr-BE" dirty="0"/>
          </a:p>
          <a:p>
            <a:endParaRPr lang="fr-BE" dirty="0"/>
          </a:p>
          <a:p>
            <a:endParaRPr lang="fr-BE" dirty="0"/>
          </a:p>
          <a:p>
            <a:pPr marL="0" indent="0">
              <a:buNone/>
            </a:pPr>
            <a:endParaRPr lang="fr-BE" dirty="0"/>
          </a:p>
          <a:p>
            <a:endParaRPr lang="fr-BE" dirty="0"/>
          </a:p>
        </p:txBody>
      </p:sp>
      <p:graphicFrame>
        <p:nvGraphicFramePr>
          <p:cNvPr id="16" name="Tableau 16">
            <a:extLst>
              <a:ext uri="{FF2B5EF4-FFF2-40B4-BE49-F238E27FC236}">
                <a16:creationId xmlns:a16="http://schemas.microsoft.com/office/drawing/2014/main" id="{EB2C0B97-EC4D-4DFF-8F29-8060061C6FDF}"/>
              </a:ext>
            </a:extLst>
          </p:cNvPr>
          <p:cNvGraphicFramePr>
            <a:graphicFrameLocks noGrp="1"/>
          </p:cNvGraphicFramePr>
          <p:nvPr/>
        </p:nvGraphicFramePr>
        <p:xfrm>
          <a:off x="1633620" y="1825625"/>
          <a:ext cx="8924758" cy="1691640"/>
        </p:xfrm>
        <a:graphic>
          <a:graphicData uri="http://schemas.openxmlformats.org/drawingml/2006/table">
            <a:tbl>
              <a:tblPr firstRow="1" bandRow="1">
                <a:tableStyleId>{93296810-A885-4BE3-A3E7-6D5BEEA58F35}</a:tableStyleId>
              </a:tblPr>
              <a:tblGrid>
                <a:gridCol w="7756320">
                  <a:extLst>
                    <a:ext uri="{9D8B030D-6E8A-4147-A177-3AD203B41FA5}">
                      <a16:colId xmlns:a16="http://schemas.microsoft.com/office/drawing/2014/main" val="1481289484"/>
                    </a:ext>
                  </a:extLst>
                </a:gridCol>
                <a:gridCol w="1168438">
                  <a:extLst>
                    <a:ext uri="{9D8B030D-6E8A-4147-A177-3AD203B41FA5}">
                      <a16:colId xmlns:a16="http://schemas.microsoft.com/office/drawing/2014/main" val="2164119352"/>
                    </a:ext>
                  </a:extLst>
                </a:gridCol>
              </a:tblGrid>
              <a:tr h="370840">
                <a:tc gridSpan="2">
                  <a:txBody>
                    <a:bodyPr/>
                    <a:lstStyle/>
                    <a:p>
                      <a:r>
                        <a:rPr lang="fr-BE" sz="3200" dirty="0"/>
                        <a:t>Femmes</a:t>
                      </a:r>
                    </a:p>
                  </a:txBody>
                  <a:tcPr/>
                </a:tc>
                <a:tc hMerge="1">
                  <a:txBody>
                    <a:bodyPr/>
                    <a:lstStyle/>
                    <a:p>
                      <a:endParaRPr lang="fr-BE" dirty="0"/>
                    </a:p>
                  </a:txBody>
                  <a:tcPr/>
                </a:tc>
                <a:extLst>
                  <a:ext uri="{0D108BD9-81ED-4DB2-BD59-A6C34878D82A}">
                    <a16:rowId xmlns:a16="http://schemas.microsoft.com/office/drawing/2014/main" val="364500700"/>
                  </a:ext>
                </a:extLst>
              </a:tr>
              <a:tr h="370840">
                <a:tc>
                  <a:txBody>
                    <a:bodyPr/>
                    <a:lstStyle/>
                    <a:p>
                      <a:r>
                        <a:rPr lang="fr-BE" sz="1800" kern="1200" dirty="0">
                          <a:solidFill>
                            <a:schemeClr val="dk1"/>
                          </a:solidFill>
                          <a:effectLst/>
                          <a:latin typeface="+mn-lt"/>
                          <a:ea typeface="+mn-ea"/>
                          <a:cs typeface="+mn-cs"/>
                        </a:rPr>
                        <a:t>L’ambiance et l’aspect convivial (faire des rencontres, boire un verre entre amis, …)</a:t>
                      </a:r>
                      <a:endParaRPr lang="fr-BE" dirty="0"/>
                    </a:p>
                  </a:txBody>
                  <a:tcPr/>
                </a:tc>
                <a:tc>
                  <a:txBody>
                    <a:bodyPr/>
                    <a:lstStyle/>
                    <a:p>
                      <a:r>
                        <a:rPr lang="fr-BE" dirty="0"/>
                        <a:t>78,5%</a:t>
                      </a:r>
                    </a:p>
                  </a:txBody>
                  <a:tcPr/>
                </a:tc>
                <a:extLst>
                  <a:ext uri="{0D108BD9-81ED-4DB2-BD59-A6C34878D82A}">
                    <a16:rowId xmlns:a16="http://schemas.microsoft.com/office/drawing/2014/main" val="1918342970"/>
                  </a:ext>
                </a:extLst>
              </a:tr>
              <a:tr h="370840">
                <a:tc>
                  <a:txBody>
                    <a:bodyPr/>
                    <a:lstStyle/>
                    <a:p>
                      <a:r>
                        <a:rPr lang="fr-BE" sz="1800" kern="1200" dirty="0">
                          <a:solidFill>
                            <a:schemeClr val="dk1"/>
                          </a:solidFill>
                          <a:effectLst/>
                          <a:latin typeface="+mn-lt"/>
                          <a:ea typeface="+mn-ea"/>
                          <a:cs typeface="+mn-cs"/>
                        </a:rPr>
                        <a:t>Rencontrer d’autres joueurs que ceux de son club</a:t>
                      </a:r>
                      <a:endParaRPr lang="fr-BE" dirty="0"/>
                    </a:p>
                  </a:txBody>
                  <a:tcPr/>
                </a:tc>
                <a:tc>
                  <a:txBody>
                    <a:bodyPr/>
                    <a:lstStyle/>
                    <a:p>
                      <a:r>
                        <a:rPr lang="fr-BE" dirty="0"/>
                        <a:t>76,2%</a:t>
                      </a:r>
                    </a:p>
                  </a:txBody>
                  <a:tcPr/>
                </a:tc>
                <a:extLst>
                  <a:ext uri="{0D108BD9-81ED-4DB2-BD59-A6C34878D82A}">
                    <a16:rowId xmlns:a16="http://schemas.microsoft.com/office/drawing/2014/main" val="2550543880"/>
                  </a:ext>
                </a:extLst>
              </a:tr>
              <a:tr h="370840">
                <a:tc>
                  <a:txBody>
                    <a:bodyPr/>
                    <a:lstStyle/>
                    <a:p>
                      <a:r>
                        <a:rPr lang="fr-BE" sz="1800" kern="1200" dirty="0">
                          <a:solidFill>
                            <a:schemeClr val="dk1"/>
                          </a:solidFill>
                          <a:effectLst/>
                          <a:latin typeface="+mn-lt"/>
                          <a:ea typeface="+mn-ea"/>
                          <a:cs typeface="+mn-cs"/>
                        </a:rPr>
                        <a:t>Jouer contre des joueurs proches de son niveau</a:t>
                      </a:r>
                      <a:endParaRPr lang="fr-BE" dirty="0"/>
                    </a:p>
                  </a:txBody>
                  <a:tcPr/>
                </a:tc>
                <a:tc>
                  <a:txBody>
                    <a:bodyPr/>
                    <a:lstStyle/>
                    <a:p>
                      <a:r>
                        <a:rPr lang="fr-BE" dirty="0"/>
                        <a:t>59,9%</a:t>
                      </a:r>
                    </a:p>
                  </a:txBody>
                  <a:tcPr/>
                </a:tc>
                <a:extLst>
                  <a:ext uri="{0D108BD9-81ED-4DB2-BD59-A6C34878D82A}">
                    <a16:rowId xmlns:a16="http://schemas.microsoft.com/office/drawing/2014/main" val="3143929772"/>
                  </a:ext>
                </a:extLst>
              </a:tr>
            </a:tbl>
          </a:graphicData>
        </a:graphic>
      </p:graphicFrame>
      <p:graphicFrame>
        <p:nvGraphicFramePr>
          <p:cNvPr id="17" name="Tableau 17">
            <a:extLst>
              <a:ext uri="{FF2B5EF4-FFF2-40B4-BE49-F238E27FC236}">
                <a16:creationId xmlns:a16="http://schemas.microsoft.com/office/drawing/2014/main" id="{AD775596-19C8-43CD-A038-9863F1C8C147}"/>
              </a:ext>
            </a:extLst>
          </p:cNvPr>
          <p:cNvGraphicFramePr>
            <a:graphicFrameLocks noGrp="1"/>
          </p:cNvGraphicFramePr>
          <p:nvPr/>
        </p:nvGraphicFramePr>
        <p:xfrm>
          <a:off x="1633620" y="3927893"/>
          <a:ext cx="8924758" cy="1691640"/>
        </p:xfrm>
        <a:graphic>
          <a:graphicData uri="http://schemas.openxmlformats.org/drawingml/2006/table">
            <a:tbl>
              <a:tblPr firstRow="1" bandRow="1">
                <a:tableStyleId>{93296810-A885-4BE3-A3E7-6D5BEEA58F35}</a:tableStyleId>
              </a:tblPr>
              <a:tblGrid>
                <a:gridCol w="7751012">
                  <a:extLst>
                    <a:ext uri="{9D8B030D-6E8A-4147-A177-3AD203B41FA5}">
                      <a16:colId xmlns:a16="http://schemas.microsoft.com/office/drawing/2014/main" val="2900101458"/>
                    </a:ext>
                  </a:extLst>
                </a:gridCol>
                <a:gridCol w="1173746">
                  <a:extLst>
                    <a:ext uri="{9D8B030D-6E8A-4147-A177-3AD203B41FA5}">
                      <a16:colId xmlns:a16="http://schemas.microsoft.com/office/drawing/2014/main" val="1423503091"/>
                    </a:ext>
                  </a:extLst>
                </a:gridCol>
              </a:tblGrid>
              <a:tr h="370840">
                <a:tc gridSpan="2">
                  <a:txBody>
                    <a:bodyPr/>
                    <a:lstStyle/>
                    <a:p>
                      <a:pPr marL="0" algn="l" defTabSz="914400" rtl="0" eaLnBrk="1" latinLnBrk="0" hangingPunct="1"/>
                      <a:r>
                        <a:rPr lang="fr-BE" sz="3200" b="1" kern="1200" dirty="0">
                          <a:solidFill>
                            <a:schemeClr val="lt1"/>
                          </a:solidFill>
                          <a:latin typeface="+mn-lt"/>
                          <a:ea typeface="+mn-ea"/>
                          <a:cs typeface="+mn-cs"/>
                        </a:rPr>
                        <a:t>Hommes</a:t>
                      </a:r>
                    </a:p>
                  </a:txBody>
                  <a:tcPr/>
                </a:tc>
                <a:tc hMerge="1">
                  <a:txBody>
                    <a:bodyPr/>
                    <a:lstStyle/>
                    <a:p>
                      <a:endParaRPr lang="fr-BE" dirty="0"/>
                    </a:p>
                  </a:txBody>
                  <a:tcPr/>
                </a:tc>
                <a:extLst>
                  <a:ext uri="{0D108BD9-81ED-4DB2-BD59-A6C34878D82A}">
                    <a16:rowId xmlns:a16="http://schemas.microsoft.com/office/drawing/2014/main" val="1746805236"/>
                  </a:ext>
                </a:extLst>
              </a:tr>
              <a:tr h="370840">
                <a:tc>
                  <a:txBody>
                    <a:bodyPr/>
                    <a:lstStyle/>
                    <a:p>
                      <a:r>
                        <a:rPr lang="fr-BE" sz="1800" kern="1200" dirty="0">
                          <a:solidFill>
                            <a:schemeClr val="dk1"/>
                          </a:solidFill>
                          <a:effectLst/>
                          <a:latin typeface="+mn-lt"/>
                          <a:ea typeface="+mn-ea"/>
                          <a:cs typeface="+mn-cs"/>
                        </a:rPr>
                        <a:t>Rencontrer d’autres joueurs que ceux de son club</a:t>
                      </a:r>
                      <a:endParaRPr lang="fr-BE" dirty="0"/>
                    </a:p>
                  </a:txBody>
                  <a:tcPr/>
                </a:tc>
                <a:tc>
                  <a:txBody>
                    <a:bodyPr/>
                    <a:lstStyle/>
                    <a:p>
                      <a:r>
                        <a:rPr lang="fr-BE" dirty="0"/>
                        <a:t>69,6%</a:t>
                      </a:r>
                    </a:p>
                  </a:txBody>
                  <a:tcPr/>
                </a:tc>
                <a:extLst>
                  <a:ext uri="{0D108BD9-81ED-4DB2-BD59-A6C34878D82A}">
                    <a16:rowId xmlns:a16="http://schemas.microsoft.com/office/drawing/2014/main" val="1418501873"/>
                  </a:ext>
                </a:extLst>
              </a:tr>
              <a:tr h="370840">
                <a:tc>
                  <a:txBody>
                    <a:bodyPr/>
                    <a:lstStyle/>
                    <a:p>
                      <a:r>
                        <a:rPr lang="fr-BE" sz="1800" kern="1200" dirty="0">
                          <a:solidFill>
                            <a:schemeClr val="dk1"/>
                          </a:solidFill>
                          <a:effectLst/>
                          <a:latin typeface="+mn-lt"/>
                          <a:ea typeface="+mn-ea"/>
                          <a:cs typeface="+mn-cs"/>
                        </a:rPr>
                        <a:t>L’ambiance et l’aspect convivial (faire des rencontres, boire un verre entre amis, …)</a:t>
                      </a:r>
                      <a:endParaRPr lang="fr-BE" dirty="0"/>
                    </a:p>
                  </a:txBody>
                  <a:tcPr/>
                </a:tc>
                <a:tc>
                  <a:txBody>
                    <a:bodyPr/>
                    <a:lstStyle/>
                    <a:p>
                      <a:r>
                        <a:rPr lang="fr-BE" dirty="0"/>
                        <a:t>65,4%</a:t>
                      </a:r>
                    </a:p>
                  </a:txBody>
                  <a:tcPr/>
                </a:tc>
                <a:extLst>
                  <a:ext uri="{0D108BD9-81ED-4DB2-BD59-A6C34878D82A}">
                    <a16:rowId xmlns:a16="http://schemas.microsoft.com/office/drawing/2014/main" val="3277415664"/>
                  </a:ext>
                </a:extLst>
              </a:tr>
              <a:tr h="370840">
                <a:tc>
                  <a:txBody>
                    <a:bodyPr/>
                    <a:lstStyle/>
                    <a:p>
                      <a:r>
                        <a:rPr lang="fr-BE" sz="1800" kern="1200" dirty="0">
                          <a:solidFill>
                            <a:schemeClr val="dk1"/>
                          </a:solidFill>
                          <a:effectLst/>
                          <a:latin typeface="+mn-lt"/>
                          <a:ea typeface="+mn-ea"/>
                          <a:cs typeface="+mn-cs"/>
                        </a:rPr>
                        <a:t>Jouer contre des joueurs proches de son niveau</a:t>
                      </a:r>
                      <a:endParaRPr lang="fr-BE" dirty="0"/>
                    </a:p>
                  </a:txBody>
                  <a:tcPr/>
                </a:tc>
                <a:tc>
                  <a:txBody>
                    <a:bodyPr/>
                    <a:lstStyle/>
                    <a:p>
                      <a:r>
                        <a:rPr lang="fr-BE" dirty="0"/>
                        <a:t>51,4%</a:t>
                      </a:r>
                    </a:p>
                  </a:txBody>
                  <a:tcPr/>
                </a:tc>
                <a:extLst>
                  <a:ext uri="{0D108BD9-81ED-4DB2-BD59-A6C34878D82A}">
                    <a16:rowId xmlns:a16="http://schemas.microsoft.com/office/drawing/2014/main" val="3120780651"/>
                  </a:ext>
                </a:extLst>
              </a:tr>
            </a:tbl>
          </a:graphicData>
        </a:graphic>
      </p:graphicFrame>
    </p:spTree>
    <p:extLst>
      <p:ext uri="{BB962C8B-B14F-4D97-AF65-F5344CB8AC3E}">
        <p14:creationId xmlns:p14="http://schemas.microsoft.com/office/powerpoint/2010/main" val="981897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B794D13-CC07-4D42-AFA7-8A017B5BB01C}"/>
              </a:ext>
              <a:ext uri="{C183D7F6-B498-43B3-948B-1728B52AA6E4}">
                <adec:decorative xmlns:adec="http://schemas.microsoft.com/office/drawing/2017/decorative" val="1"/>
              </a:ext>
            </a:extLst>
          </p:cNvPr>
          <p:cNvSpPr/>
          <p:nvPr/>
        </p:nvSpPr>
        <p:spPr>
          <a:xfrm>
            <a:off x="11607800" y="0"/>
            <a:ext cx="584200" cy="584200"/>
          </a:xfrm>
          <a:prstGeom prst="rect">
            <a:avLst/>
          </a:prstGeom>
          <a:solidFill>
            <a:srgbClr val="CD00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1">
              <a:ln>
                <a:noFill/>
              </a:ln>
              <a:solidFill>
                <a:srgbClr val="0F2D40"/>
              </a:solidFill>
              <a:effectLst/>
              <a:uLnTx/>
              <a:uFillTx/>
              <a:latin typeface="Montserrat" panose="00000500000000000000" pitchFamily="2" charset="0"/>
              <a:ea typeface="+mn-ea"/>
              <a:cs typeface="+mn-cs"/>
            </a:endParaRPr>
          </a:p>
        </p:txBody>
      </p:sp>
      <p:sp>
        <p:nvSpPr>
          <p:cNvPr id="5" name="Rectangle 4">
            <a:extLst>
              <a:ext uri="{FF2B5EF4-FFF2-40B4-BE49-F238E27FC236}">
                <a16:creationId xmlns:a16="http://schemas.microsoft.com/office/drawing/2014/main" id="{C4A71911-2F65-40FA-8D47-7174D5FDEFF3}"/>
              </a:ext>
              <a:ext uri="{C183D7F6-B498-43B3-948B-1728B52AA6E4}">
                <adec:decorative xmlns:adec="http://schemas.microsoft.com/office/drawing/2017/decorative" val="1"/>
              </a:ext>
            </a:extLst>
          </p:cNvPr>
          <p:cNvSpPr/>
          <p:nvPr/>
        </p:nvSpPr>
        <p:spPr>
          <a:xfrm>
            <a:off x="0" y="6273800"/>
            <a:ext cx="584200" cy="584200"/>
          </a:xfrm>
          <a:prstGeom prst="rect">
            <a:avLst/>
          </a:prstGeom>
          <a:solidFill>
            <a:srgbClr val="0F2D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1">
              <a:ln>
                <a:noFill/>
              </a:ln>
              <a:solidFill>
                <a:srgbClr val="0F2D40"/>
              </a:solidFill>
              <a:effectLst/>
              <a:uLnTx/>
              <a:uFillTx/>
              <a:latin typeface="Montserrat" panose="00000500000000000000" pitchFamily="2" charset="0"/>
              <a:ea typeface="+mn-ea"/>
              <a:cs typeface="+mn-cs"/>
            </a:endParaRPr>
          </a:p>
        </p:txBody>
      </p:sp>
      <p:sp>
        <p:nvSpPr>
          <p:cNvPr id="6" name="Espace réservé de la date 4">
            <a:extLst>
              <a:ext uri="{FF2B5EF4-FFF2-40B4-BE49-F238E27FC236}">
                <a16:creationId xmlns:a16="http://schemas.microsoft.com/office/drawing/2014/main" id="{12DC400C-3853-4BD9-909D-5094BC9B6666}"/>
              </a:ext>
            </a:extLst>
          </p:cNvPr>
          <p:cNvSpPr txBox="1">
            <a:spLocks/>
          </p:cNvSpPr>
          <p:nvPr/>
        </p:nvSpPr>
        <p:spPr>
          <a:xfrm>
            <a:off x="838200" y="6356350"/>
            <a:ext cx="2743200" cy="365125"/>
          </a:xfrm>
          <a:prstGeom prst="rect">
            <a:avLst/>
          </a:prstGeom>
        </p:spPr>
        <p:txBody>
          <a:bodyPr vert="horz" lIns="91440" tIns="45720" rIns="91440" bIns="45720" rtlCol="0" anchor="ctr"/>
          <a:lstStyle>
            <a:defPPr rtl="0">
              <a:defRPr lang="fr-fr"/>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1">
                <a:ln>
                  <a:noFill/>
                </a:ln>
                <a:solidFill>
                  <a:prstClr val="white">
                    <a:lumMod val="75000"/>
                  </a:prstClr>
                </a:solidFill>
                <a:effectLst/>
                <a:uLnTx/>
                <a:uFillTx/>
                <a:latin typeface="Montserrat" panose="00000500000000000000" pitchFamily="2" charset="0"/>
                <a:ea typeface="+mn-ea"/>
                <a:cs typeface="+mn-cs"/>
              </a:rPr>
              <a:t>24/01/2022</a:t>
            </a:r>
          </a:p>
        </p:txBody>
      </p:sp>
      <p:sp>
        <p:nvSpPr>
          <p:cNvPr id="7" name="Espace réservé du numéro de diapositive 7">
            <a:extLst>
              <a:ext uri="{FF2B5EF4-FFF2-40B4-BE49-F238E27FC236}">
                <a16:creationId xmlns:a16="http://schemas.microsoft.com/office/drawing/2014/main" id="{5014E034-6FE7-4C11-943F-6710616C0CD5}"/>
              </a:ext>
            </a:extLst>
          </p:cNvPr>
          <p:cNvSpPr txBox="1">
            <a:spLocks/>
          </p:cNvSpPr>
          <p:nvPr/>
        </p:nvSpPr>
        <p:spPr>
          <a:xfrm>
            <a:off x="8610600" y="6356350"/>
            <a:ext cx="2743200" cy="365125"/>
          </a:xfrm>
          <a:prstGeom prst="rect">
            <a:avLst/>
          </a:prstGeom>
        </p:spPr>
        <p:txBody>
          <a:bodyPr vert="horz" lIns="91440" tIns="45720" rIns="91440" bIns="45720" rtlCol="0" anchor="ctr"/>
          <a:lstStyle>
            <a:defPPr rtl="0">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A4A7955-6230-48B4-BD8B-A7C460F75945}" type="slidenum">
              <a:rPr kumimoji="0" lang="fr-FR" sz="1400" b="0" i="0" u="none" strike="noStrike" kern="1200" cap="none" spc="0" normalizeH="0" baseline="0" noProof="1" smtClean="0">
                <a:ln>
                  <a:noFill/>
                </a:ln>
                <a:solidFill>
                  <a:prstClr val="white">
                    <a:lumMod val="75000"/>
                  </a:prstClr>
                </a:solidFill>
                <a:effectLst/>
                <a:uLnTx/>
                <a:uFillTx/>
                <a:latin typeface="Montserrat" panose="00000500000000000000"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fr-FR" sz="1400" b="0" i="0" u="none" strike="noStrike" kern="1200" cap="none" spc="0" normalizeH="0" baseline="0" noProof="1">
              <a:ln>
                <a:noFill/>
              </a:ln>
              <a:solidFill>
                <a:prstClr val="white">
                  <a:lumMod val="75000"/>
                </a:prstClr>
              </a:solidFill>
              <a:effectLst/>
              <a:uLnTx/>
              <a:uFillTx/>
              <a:latin typeface="Montserrat" panose="00000500000000000000" pitchFamily="2" charset="0"/>
              <a:ea typeface="+mn-ea"/>
              <a:cs typeface="+mn-cs"/>
            </a:endParaRPr>
          </a:p>
        </p:txBody>
      </p:sp>
      <p:sp>
        <p:nvSpPr>
          <p:cNvPr id="12" name="Titre 11">
            <a:extLst>
              <a:ext uri="{FF2B5EF4-FFF2-40B4-BE49-F238E27FC236}">
                <a16:creationId xmlns:a16="http://schemas.microsoft.com/office/drawing/2014/main" id="{0DC96D4E-BE6F-4ED9-9474-12DDCBBE5AC4}"/>
              </a:ext>
            </a:extLst>
          </p:cNvPr>
          <p:cNvSpPr>
            <a:spLocks noGrp="1"/>
          </p:cNvSpPr>
          <p:nvPr>
            <p:ph type="title"/>
          </p:nvPr>
        </p:nvSpPr>
        <p:spPr>
          <a:xfrm>
            <a:off x="838200" y="365126"/>
            <a:ext cx="10515600" cy="720724"/>
          </a:xfrm>
        </p:spPr>
        <p:txBody>
          <a:bodyPr>
            <a:noAutofit/>
          </a:bodyPr>
          <a:lstStyle/>
          <a:p>
            <a:pPr algn="ctr"/>
            <a:r>
              <a:rPr lang="fr-BE" sz="3200" b="1" dirty="0">
                <a:solidFill>
                  <a:srgbClr val="0F2D40"/>
                </a:solidFill>
                <a:latin typeface="Montserrat" panose="00000500000000000000" pitchFamily="2" charset="0"/>
              </a:rPr>
              <a:t>Les freins aux tournois</a:t>
            </a:r>
            <a:endParaRPr lang="fr-BE" sz="3200" dirty="0">
              <a:solidFill>
                <a:srgbClr val="0F2D40"/>
              </a:solidFill>
              <a:latin typeface="Montserrat" panose="00000500000000000000" pitchFamily="2" charset="0"/>
            </a:endParaRPr>
          </a:p>
        </p:txBody>
      </p:sp>
      <p:sp>
        <p:nvSpPr>
          <p:cNvPr id="10" name="Espace réservé du contenu 9">
            <a:extLst>
              <a:ext uri="{FF2B5EF4-FFF2-40B4-BE49-F238E27FC236}">
                <a16:creationId xmlns:a16="http://schemas.microsoft.com/office/drawing/2014/main" id="{A0C77519-1F62-4F26-A5D2-17B447EDEFF0}"/>
              </a:ext>
            </a:extLst>
          </p:cNvPr>
          <p:cNvSpPr>
            <a:spLocks noGrp="1"/>
          </p:cNvSpPr>
          <p:nvPr>
            <p:ph idx="1"/>
          </p:nvPr>
        </p:nvSpPr>
        <p:spPr/>
        <p:txBody>
          <a:bodyPr/>
          <a:lstStyle/>
          <a:p>
            <a:pPr marL="0" indent="0">
              <a:buNone/>
            </a:pPr>
            <a:endParaRPr lang="fr-BE" dirty="0"/>
          </a:p>
          <a:p>
            <a:pPr marL="0" indent="0">
              <a:buNone/>
            </a:pPr>
            <a:endParaRPr lang="fr-BE" dirty="0"/>
          </a:p>
          <a:p>
            <a:endParaRPr lang="fr-BE" dirty="0"/>
          </a:p>
          <a:p>
            <a:endParaRPr lang="fr-BE" dirty="0"/>
          </a:p>
          <a:p>
            <a:endParaRPr lang="fr-BE" dirty="0"/>
          </a:p>
          <a:p>
            <a:pPr marL="0" indent="0">
              <a:buNone/>
            </a:pPr>
            <a:endParaRPr lang="fr-BE" dirty="0"/>
          </a:p>
          <a:p>
            <a:endParaRPr lang="fr-BE" dirty="0"/>
          </a:p>
        </p:txBody>
      </p:sp>
      <p:graphicFrame>
        <p:nvGraphicFramePr>
          <p:cNvPr id="16" name="Tableau 16">
            <a:extLst>
              <a:ext uri="{FF2B5EF4-FFF2-40B4-BE49-F238E27FC236}">
                <a16:creationId xmlns:a16="http://schemas.microsoft.com/office/drawing/2014/main" id="{EB2C0B97-EC4D-4DFF-8F29-8060061C6FDF}"/>
              </a:ext>
            </a:extLst>
          </p:cNvPr>
          <p:cNvGraphicFramePr>
            <a:graphicFrameLocks noGrp="1"/>
          </p:cNvGraphicFramePr>
          <p:nvPr/>
        </p:nvGraphicFramePr>
        <p:xfrm>
          <a:off x="1633620" y="1825625"/>
          <a:ext cx="8924758" cy="1691640"/>
        </p:xfrm>
        <a:graphic>
          <a:graphicData uri="http://schemas.openxmlformats.org/drawingml/2006/table">
            <a:tbl>
              <a:tblPr firstRow="1" bandRow="1">
                <a:tableStyleId>{5C22544A-7EE6-4342-B048-85BDC9FD1C3A}</a:tableStyleId>
              </a:tblPr>
              <a:tblGrid>
                <a:gridCol w="7756320">
                  <a:extLst>
                    <a:ext uri="{9D8B030D-6E8A-4147-A177-3AD203B41FA5}">
                      <a16:colId xmlns:a16="http://schemas.microsoft.com/office/drawing/2014/main" val="1481289484"/>
                    </a:ext>
                  </a:extLst>
                </a:gridCol>
                <a:gridCol w="1168438">
                  <a:extLst>
                    <a:ext uri="{9D8B030D-6E8A-4147-A177-3AD203B41FA5}">
                      <a16:colId xmlns:a16="http://schemas.microsoft.com/office/drawing/2014/main" val="2164119352"/>
                    </a:ext>
                  </a:extLst>
                </a:gridCol>
              </a:tblGrid>
              <a:tr h="370840">
                <a:tc gridSpan="2">
                  <a:txBody>
                    <a:bodyPr/>
                    <a:lstStyle/>
                    <a:p>
                      <a:r>
                        <a:rPr lang="fr-BE" sz="3200" dirty="0"/>
                        <a:t>Femmes</a:t>
                      </a:r>
                    </a:p>
                  </a:txBody>
                  <a:tcPr/>
                </a:tc>
                <a:tc hMerge="1">
                  <a:txBody>
                    <a:bodyPr/>
                    <a:lstStyle/>
                    <a:p>
                      <a:endParaRPr lang="fr-BE" dirty="0"/>
                    </a:p>
                  </a:txBody>
                  <a:tcPr/>
                </a:tc>
                <a:extLst>
                  <a:ext uri="{0D108BD9-81ED-4DB2-BD59-A6C34878D82A}">
                    <a16:rowId xmlns:a16="http://schemas.microsoft.com/office/drawing/2014/main" val="364500700"/>
                  </a:ext>
                </a:extLst>
              </a:tr>
              <a:tr h="370840">
                <a:tc>
                  <a:txBody>
                    <a:bodyPr/>
                    <a:lstStyle/>
                    <a:p>
                      <a:r>
                        <a:rPr lang="fr-FR" dirty="0"/>
                        <a:t>Manque d’envie de bloquer tout un samedi ou un dimanche </a:t>
                      </a:r>
                      <a:endParaRPr lang="fr-BE" dirty="0"/>
                    </a:p>
                  </a:txBody>
                  <a:tcPr/>
                </a:tc>
                <a:tc>
                  <a:txBody>
                    <a:bodyPr/>
                    <a:lstStyle/>
                    <a:p>
                      <a:r>
                        <a:rPr lang="fr-BE" dirty="0"/>
                        <a:t>7</a:t>
                      </a:r>
                    </a:p>
                  </a:txBody>
                  <a:tcPr/>
                </a:tc>
                <a:extLst>
                  <a:ext uri="{0D108BD9-81ED-4DB2-BD59-A6C34878D82A}">
                    <a16:rowId xmlns:a16="http://schemas.microsoft.com/office/drawing/2014/main" val="1918342970"/>
                  </a:ext>
                </a:extLst>
              </a:tr>
              <a:tr h="370840">
                <a:tc>
                  <a:txBody>
                    <a:bodyPr/>
                    <a:lstStyle/>
                    <a:p>
                      <a:r>
                        <a:rPr lang="fr-FR" dirty="0"/>
                        <a:t>Temps d’attente entre les matches trop élevé</a:t>
                      </a:r>
                      <a:endParaRPr lang="fr-BE" dirty="0"/>
                    </a:p>
                  </a:txBody>
                  <a:tcPr/>
                </a:tc>
                <a:tc>
                  <a:txBody>
                    <a:bodyPr/>
                    <a:lstStyle/>
                    <a:p>
                      <a:r>
                        <a:rPr lang="fr-BE" dirty="0"/>
                        <a:t>7</a:t>
                      </a:r>
                    </a:p>
                  </a:txBody>
                  <a:tcPr/>
                </a:tc>
                <a:extLst>
                  <a:ext uri="{0D108BD9-81ED-4DB2-BD59-A6C34878D82A}">
                    <a16:rowId xmlns:a16="http://schemas.microsoft.com/office/drawing/2014/main" val="2550543880"/>
                  </a:ext>
                </a:extLst>
              </a:tr>
              <a:tr h="370840">
                <a:tc>
                  <a:txBody>
                    <a:bodyPr/>
                    <a:lstStyle/>
                    <a:p>
                      <a:r>
                        <a:rPr lang="fr-FR" dirty="0"/>
                        <a:t>Heure tardive des derniers matches (22h)</a:t>
                      </a:r>
                      <a:endParaRPr lang="fr-BE" dirty="0"/>
                    </a:p>
                  </a:txBody>
                  <a:tcPr/>
                </a:tc>
                <a:tc>
                  <a:txBody>
                    <a:bodyPr/>
                    <a:lstStyle/>
                    <a:p>
                      <a:r>
                        <a:rPr lang="fr-BE" dirty="0"/>
                        <a:t>7</a:t>
                      </a:r>
                    </a:p>
                  </a:txBody>
                  <a:tcPr/>
                </a:tc>
                <a:extLst>
                  <a:ext uri="{0D108BD9-81ED-4DB2-BD59-A6C34878D82A}">
                    <a16:rowId xmlns:a16="http://schemas.microsoft.com/office/drawing/2014/main" val="3143929772"/>
                  </a:ext>
                </a:extLst>
              </a:tr>
            </a:tbl>
          </a:graphicData>
        </a:graphic>
      </p:graphicFrame>
      <p:graphicFrame>
        <p:nvGraphicFramePr>
          <p:cNvPr id="17" name="Tableau 17">
            <a:extLst>
              <a:ext uri="{FF2B5EF4-FFF2-40B4-BE49-F238E27FC236}">
                <a16:creationId xmlns:a16="http://schemas.microsoft.com/office/drawing/2014/main" id="{AD775596-19C8-43CD-A038-9863F1C8C147}"/>
              </a:ext>
            </a:extLst>
          </p:cNvPr>
          <p:cNvGraphicFramePr>
            <a:graphicFrameLocks noGrp="1"/>
          </p:cNvGraphicFramePr>
          <p:nvPr/>
        </p:nvGraphicFramePr>
        <p:xfrm>
          <a:off x="1633620" y="3927893"/>
          <a:ext cx="8924758" cy="1691640"/>
        </p:xfrm>
        <a:graphic>
          <a:graphicData uri="http://schemas.openxmlformats.org/drawingml/2006/table">
            <a:tbl>
              <a:tblPr firstRow="1" bandRow="1">
                <a:tableStyleId>{5C22544A-7EE6-4342-B048-85BDC9FD1C3A}</a:tableStyleId>
              </a:tblPr>
              <a:tblGrid>
                <a:gridCol w="7751012">
                  <a:extLst>
                    <a:ext uri="{9D8B030D-6E8A-4147-A177-3AD203B41FA5}">
                      <a16:colId xmlns:a16="http://schemas.microsoft.com/office/drawing/2014/main" val="2900101458"/>
                    </a:ext>
                  </a:extLst>
                </a:gridCol>
                <a:gridCol w="1173746">
                  <a:extLst>
                    <a:ext uri="{9D8B030D-6E8A-4147-A177-3AD203B41FA5}">
                      <a16:colId xmlns:a16="http://schemas.microsoft.com/office/drawing/2014/main" val="1423503091"/>
                    </a:ext>
                  </a:extLst>
                </a:gridCol>
              </a:tblGrid>
              <a:tr h="370840">
                <a:tc gridSpan="2">
                  <a:txBody>
                    <a:bodyPr/>
                    <a:lstStyle/>
                    <a:p>
                      <a:pPr marL="0" algn="l" defTabSz="914400" rtl="0" eaLnBrk="1" latinLnBrk="0" hangingPunct="1"/>
                      <a:r>
                        <a:rPr lang="fr-BE" sz="3200" b="1" kern="1200" dirty="0">
                          <a:solidFill>
                            <a:schemeClr val="lt1"/>
                          </a:solidFill>
                        </a:rPr>
                        <a:t>Hommes</a:t>
                      </a:r>
                      <a:endParaRPr lang="fr-BE" sz="3200" b="1" kern="1200" dirty="0">
                        <a:solidFill>
                          <a:schemeClr val="lt1"/>
                        </a:solidFill>
                        <a:latin typeface="+mn-lt"/>
                        <a:ea typeface="+mn-ea"/>
                        <a:cs typeface="+mn-cs"/>
                      </a:endParaRPr>
                    </a:p>
                  </a:txBody>
                  <a:tcPr/>
                </a:tc>
                <a:tc hMerge="1">
                  <a:txBody>
                    <a:bodyPr/>
                    <a:lstStyle/>
                    <a:p>
                      <a:endParaRPr lang="fr-BE" dirty="0"/>
                    </a:p>
                  </a:txBody>
                  <a:tcPr/>
                </a:tc>
                <a:extLst>
                  <a:ext uri="{0D108BD9-81ED-4DB2-BD59-A6C34878D82A}">
                    <a16:rowId xmlns:a16="http://schemas.microsoft.com/office/drawing/2014/main" val="1746805236"/>
                  </a:ext>
                </a:extLst>
              </a:tr>
              <a:tr h="370840">
                <a:tc>
                  <a:txBody>
                    <a:bodyPr/>
                    <a:lstStyle/>
                    <a:p>
                      <a:r>
                        <a:rPr lang="fr-FR" dirty="0"/>
                        <a:t>Temps d’attente entre les matches trop élevé</a:t>
                      </a:r>
                      <a:endParaRPr lang="fr-BE" dirty="0"/>
                    </a:p>
                  </a:txBody>
                  <a:tcPr/>
                </a:tc>
                <a:tc>
                  <a:txBody>
                    <a:bodyPr/>
                    <a:lstStyle/>
                    <a:p>
                      <a:r>
                        <a:rPr lang="fr-BE" dirty="0"/>
                        <a:t>7</a:t>
                      </a:r>
                    </a:p>
                  </a:txBody>
                  <a:tcPr/>
                </a:tc>
                <a:extLst>
                  <a:ext uri="{0D108BD9-81ED-4DB2-BD59-A6C34878D82A}">
                    <a16:rowId xmlns:a16="http://schemas.microsoft.com/office/drawing/2014/main" val="1418501873"/>
                  </a:ext>
                </a:extLst>
              </a:tr>
              <a:tr h="370840">
                <a:tc>
                  <a:txBody>
                    <a:bodyPr/>
                    <a:lstStyle/>
                    <a:p>
                      <a:r>
                        <a:rPr lang="fr-FR" dirty="0"/>
                        <a:t>Indisponibilité tout un samedi pour cause d’obligations diverses</a:t>
                      </a:r>
                      <a:endParaRPr lang="fr-BE" dirty="0"/>
                    </a:p>
                  </a:txBody>
                  <a:tcPr/>
                </a:tc>
                <a:tc>
                  <a:txBody>
                    <a:bodyPr/>
                    <a:lstStyle/>
                    <a:p>
                      <a:r>
                        <a:rPr lang="fr-BE" dirty="0"/>
                        <a:t>7</a:t>
                      </a:r>
                    </a:p>
                  </a:txBody>
                  <a:tcPr/>
                </a:tc>
                <a:extLst>
                  <a:ext uri="{0D108BD9-81ED-4DB2-BD59-A6C34878D82A}">
                    <a16:rowId xmlns:a16="http://schemas.microsoft.com/office/drawing/2014/main" val="3277415664"/>
                  </a:ext>
                </a:extLst>
              </a:tr>
              <a:tr h="370840">
                <a:tc>
                  <a:txBody>
                    <a:bodyPr/>
                    <a:lstStyle/>
                    <a:p>
                      <a:r>
                        <a:rPr lang="fr-FR" dirty="0"/>
                        <a:t>Indisponibilité tout un dimanche pour cause d’obligations diverses</a:t>
                      </a:r>
                      <a:endParaRPr lang="fr-BE" dirty="0"/>
                    </a:p>
                  </a:txBody>
                  <a:tcPr/>
                </a:tc>
                <a:tc>
                  <a:txBody>
                    <a:bodyPr/>
                    <a:lstStyle/>
                    <a:p>
                      <a:r>
                        <a:rPr lang="fr-BE" dirty="0"/>
                        <a:t>7</a:t>
                      </a:r>
                    </a:p>
                  </a:txBody>
                  <a:tcPr/>
                </a:tc>
                <a:extLst>
                  <a:ext uri="{0D108BD9-81ED-4DB2-BD59-A6C34878D82A}">
                    <a16:rowId xmlns:a16="http://schemas.microsoft.com/office/drawing/2014/main" val="3120780651"/>
                  </a:ext>
                </a:extLst>
              </a:tr>
            </a:tbl>
          </a:graphicData>
        </a:graphic>
      </p:graphicFrame>
    </p:spTree>
    <p:extLst>
      <p:ext uri="{BB962C8B-B14F-4D97-AF65-F5344CB8AC3E}">
        <p14:creationId xmlns:p14="http://schemas.microsoft.com/office/powerpoint/2010/main" val="39963631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B794D13-CC07-4D42-AFA7-8A017B5BB01C}"/>
              </a:ext>
              <a:ext uri="{C183D7F6-B498-43B3-948B-1728B52AA6E4}">
                <adec:decorative xmlns:adec="http://schemas.microsoft.com/office/drawing/2017/decorative" val="1"/>
              </a:ext>
            </a:extLst>
          </p:cNvPr>
          <p:cNvSpPr/>
          <p:nvPr/>
        </p:nvSpPr>
        <p:spPr>
          <a:xfrm>
            <a:off x="11607800" y="0"/>
            <a:ext cx="584200" cy="584200"/>
          </a:xfrm>
          <a:prstGeom prst="rect">
            <a:avLst/>
          </a:prstGeom>
          <a:solidFill>
            <a:srgbClr val="CD00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1">
              <a:ln>
                <a:noFill/>
              </a:ln>
              <a:solidFill>
                <a:srgbClr val="0F2D40"/>
              </a:solidFill>
              <a:effectLst/>
              <a:uLnTx/>
              <a:uFillTx/>
              <a:latin typeface="Montserrat" panose="00000500000000000000" pitchFamily="2" charset="0"/>
              <a:ea typeface="+mn-ea"/>
              <a:cs typeface="+mn-cs"/>
            </a:endParaRPr>
          </a:p>
        </p:txBody>
      </p:sp>
      <p:sp>
        <p:nvSpPr>
          <p:cNvPr id="5" name="Rectangle 4">
            <a:extLst>
              <a:ext uri="{FF2B5EF4-FFF2-40B4-BE49-F238E27FC236}">
                <a16:creationId xmlns:a16="http://schemas.microsoft.com/office/drawing/2014/main" id="{C4A71911-2F65-40FA-8D47-7174D5FDEFF3}"/>
              </a:ext>
              <a:ext uri="{C183D7F6-B498-43B3-948B-1728B52AA6E4}">
                <adec:decorative xmlns:adec="http://schemas.microsoft.com/office/drawing/2017/decorative" val="1"/>
              </a:ext>
            </a:extLst>
          </p:cNvPr>
          <p:cNvSpPr/>
          <p:nvPr/>
        </p:nvSpPr>
        <p:spPr>
          <a:xfrm>
            <a:off x="0" y="6273800"/>
            <a:ext cx="584200" cy="584200"/>
          </a:xfrm>
          <a:prstGeom prst="rect">
            <a:avLst/>
          </a:prstGeom>
          <a:solidFill>
            <a:srgbClr val="0F2D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1">
              <a:ln>
                <a:noFill/>
              </a:ln>
              <a:solidFill>
                <a:srgbClr val="0F2D40"/>
              </a:solidFill>
              <a:effectLst/>
              <a:uLnTx/>
              <a:uFillTx/>
              <a:latin typeface="Montserrat" panose="00000500000000000000" pitchFamily="2" charset="0"/>
              <a:ea typeface="+mn-ea"/>
              <a:cs typeface="+mn-cs"/>
            </a:endParaRPr>
          </a:p>
        </p:txBody>
      </p:sp>
      <p:sp>
        <p:nvSpPr>
          <p:cNvPr id="6" name="Espace réservé de la date 4">
            <a:extLst>
              <a:ext uri="{FF2B5EF4-FFF2-40B4-BE49-F238E27FC236}">
                <a16:creationId xmlns:a16="http://schemas.microsoft.com/office/drawing/2014/main" id="{12DC400C-3853-4BD9-909D-5094BC9B6666}"/>
              </a:ext>
            </a:extLst>
          </p:cNvPr>
          <p:cNvSpPr txBox="1">
            <a:spLocks/>
          </p:cNvSpPr>
          <p:nvPr/>
        </p:nvSpPr>
        <p:spPr>
          <a:xfrm>
            <a:off x="838200" y="6356350"/>
            <a:ext cx="2743200" cy="365125"/>
          </a:xfrm>
          <a:prstGeom prst="rect">
            <a:avLst/>
          </a:prstGeom>
        </p:spPr>
        <p:txBody>
          <a:bodyPr vert="horz" lIns="91440" tIns="45720" rIns="91440" bIns="45720" rtlCol="0" anchor="ctr"/>
          <a:lstStyle>
            <a:defPPr rtl="0">
              <a:defRPr lang="fr-fr"/>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1">
                <a:ln>
                  <a:noFill/>
                </a:ln>
                <a:solidFill>
                  <a:prstClr val="white">
                    <a:lumMod val="75000"/>
                  </a:prstClr>
                </a:solidFill>
                <a:effectLst/>
                <a:uLnTx/>
                <a:uFillTx/>
                <a:latin typeface="Montserrat" panose="00000500000000000000" pitchFamily="2" charset="0"/>
                <a:ea typeface="+mn-ea"/>
                <a:cs typeface="+mn-cs"/>
              </a:rPr>
              <a:t>24/01/2022</a:t>
            </a:r>
          </a:p>
        </p:txBody>
      </p:sp>
      <p:sp>
        <p:nvSpPr>
          <p:cNvPr id="7" name="Espace réservé du numéro de diapositive 7">
            <a:extLst>
              <a:ext uri="{FF2B5EF4-FFF2-40B4-BE49-F238E27FC236}">
                <a16:creationId xmlns:a16="http://schemas.microsoft.com/office/drawing/2014/main" id="{5014E034-6FE7-4C11-943F-6710616C0CD5}"/>
              </a:ext>
            </a:extLst>
          </p:cNvPr>
          <p:cNvSpPr txBox="1">
            <a:spLocks/>
          </p:cNvSpPr>
          <p:nvPr/>
        </p:nvSpPr>
        <p:spPr>
          <a:xfrm>
            <a:off x="8610600" y="6356350"/>
            <a:ext cx="2743200" cy="365125"/>
          </a:xfrm>
          <a:prstGeom prst="rect">
            <a:avLst/>
          </a:prstGeom>
        </p:spPr>
        <p:txBody>
          <a:bodyPr vert="horz" lIns="91440" tIns="45720" rIns="91440" bIns="45720" rtlCol="0" anchor="ctr"/>
          <a:lstStyle>
            <a:defPPr rtl="0">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A4A7955-6230-48B4-BD8B-A7C460F75945}" type="slidenum">
              <a:rPr kumimoji="0" lang="fr-FR" sz="1400" b="0" i="0" u="none" strike="noStrike" kern="1200" cap="none" spc="0" normalizeH="0" baseline="0" noProof="1" smtClean="0">
                <a:ln>
                  <a:noFill/>
                </a:ln>
                <a:solidFill>
                  <a:prstClr val="white">
                    <a:lumMod val="75000"/>
                  </a:prstClr>
                </a:solidFill>
                <a:effectLst/>
                <a:uLnTx/>
                <a:uFillTx/>
                <a:latin typeface="Montserrat" panose="00000500000000000000"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fr-FR" sz="1400" b="0" i="0" u="none" strike="noStrike" kern="1200" cap="none" spc="0" normalizeH="0" baseline="0" noProof="1">
              <a:ln>
                <a:noFill/>
              </a:ln>
              <a:solidFill>
                <a:prstClr val="white">
                  <a:lumMod val="75000"/>
                </a:prstClr>
              </a:solidFill>
              <a:effectLst/>
              <a:uLnTx/>
              <a:uFillTx/>
              <a:latin typeface="Montserrat" panose="00000500000000000000" pitchFamily="2" charset="0"/>
              <a:ea typeface="+mn-ea"/>
              <a:cs typeface="+mn-cs"/>
            </a:endParaRPr>
          </a:p>
        </p:txBody>
      </p:sp>
      <p:sp>
        <p:nvSpPr>
          <p:cNvPr id="12" name="Titre 11">
            <a:extLst>
              <a:ext uri="{FF2B5EF4-FFF2-40B4-BE49-F238E27FC236}">
                <a16:creationId xmlns:a16="http://schemas.microsoft.com/office/drawing/2014/main" id="{0DC96D4E-BE6F-4ED9-9474-12DDCBBE5AC4}"/>
              </a:ext>
            </a:extLst>
          </p:cNvPr>
          <p:cNvSpPr>
            <a:spLocks noGrp="1"/>
          </p:cNvSpPr>
          <p:nvPr>
            <p:ph type="title"/>
          </p:nvPr>
        </p:nvSpPr>
        <p:spPr>
          <a:xfrm>
            <a:off x="838200" y="365126"/>
            <a:ext cx="10515600" cy="720724"/>
          </a:xfrm>
        </p:spPr>
        <p:txBody>
          <a:bodyPr>
            <a:noAutofit/>
          </a:bodyPr>
          <a:lstStyle/>
          <a:p>
            <a:pPr algn="ctr"/>
            <a:r>
              <a:rPr lang="fr-BE" sz="3200" b="1" dirty="0">
                <a:solidFill>
                  <a:srgbClr val="0F2D40"/>
                </a:solidFill>
                <a:latin typeface="Montserrat" panose="00000500000000000000" pitchFamily="2" charset="0"/>
              </a:rPr>
              <a:t>Préférences en simple</a:t>
            </a:r>
            <a:endParaRPr lang="fr-BE" sz="3200" dirty="0">
              <a:solidFill>
                <a:srgbClr val="0F2D40"/>
              </a:solidFill>
              <a:latin typeface="Montserrat" panose="00000500000000000000" pitchFamily="2" charset="0"/>
            </a:endParaRPr>
          </a:p>
        </p:txBody>
      </p:sp>
      <p:sp>
        <p:nvSpPr>
          <p:cNvPr id="10" name="Espace réservé du contenu 9">
            <a:extLst>
              <a:ext uri="{FF2B5EF4-FFF2-40B4-BE49-F238E27FC236}">
                <a16:creationId xmlns:a16="http://schemas.microsoft.com/office/drawing/2014/main" id="{A0C77519-1F62-4F26-A5D2-17B447EDEFF0}"/>
              </a:ext>
            </a:extLst>
          </p:cNvPr>
          <p:cNvSpPr>
            <a:spLocks noGrp="1"/>
          </p:cNvSpPr>
          <p:nvPr>
            <p:ph idx="1"/>
          </p:nvPr>
        </p:nvSpPr>
        <p:spPr/>
        <p:txBody>
          <a:bodyPr/>
          <a:lstStyle/>
          <a:p>
            <a:pPr marL="0" indent="0">
              <a:buNone/>
            </a:pPr>
            <a:endParaRPr lang="fr-BE" dirty="0"/>
          </a:p>
          <a:p>
            <a:pPr marL="0" indent="0">
              <a:buNone/>
            </a:pPr>
            <a:endParaRPr lang="fr-BE" dirty="0"/>
          </a:p>
          <a:p>
            <a:endParaRPr lang="fr-BE" dirty="0"/>
          </a:p>
          <a:p>
            <a:endParaRPr lang="fr-BE" dirty="0"/>
          </a:p>
          <a:p>
            <a:endParaRPr lang="fr-BE" dirty="0"/>
          </a:p>
          <a:p>
            <a:pPr marL="0" indent="0">
              <a:buNone/>
            </a:pPr>
            <a:endParaRPr lang="fr-BE" dirty="0"/>
          </a:p>
          <a:p>
            <a:endParaRPr lang="fr-BE" dirty="0"/>
          </a:p>
        </p:txBody>
      </p:sp>
      <p:graphicFrame>
        <p:nvGraphicFramePr>
          <p:cNvPr id="16" name="Tableau 16">
            <a:extLst>
              <a:ext uri="{FF2B5EF4-FFF2-40B4-BE49-F238E27FC236}">
                <a16:creationId xmlns:a16="http://schemas.microsoft.com/office/drawing/2014/main" id="{EB2C0B97-EC4D-4DFF-8F29-8060061C6FDF}"/>
              </a:ext>
            </a:extLst>
          </p:cNvPr>
          <p:cNvGraphicFramePr>
            <a:graphicFrameLocks noGrp="1"/>
          </p:cNvGraphicFramePr>
          <p:nvPr/>
        </p:nvGraphicFramePr>
        <p:xfrm>
          <a:off x="1633620" y="1500606"/>
          <a:ext cx="8924758" cy="2057400"/>
        </p:xfrm>
        <a:graphic>
          <a:graphicData uri="http://schemas.openxmlformats.org/drawingml/2006/table">
            <a:tbl>
              <a:tblPr firstRow="1" bandRow="1">
                <a:tableStyleId>{93296810-A885-4BE3-A3E7-6D5BEEA58F35}</a:tableStyleId>
              </a:tblPr>
              <a:tblGrid>
                <a:gridCol w="7756320">
                  <a:extLst>
                    <a:ext uri="{9D8B030D-6E8A-4147-A177-3AD203B41FA5}">
                      <a16:colId xmlns:a16="http://schemas.microsoft.com/office/drawing/2014/main" val="1481289484"/>
                    </a:ext>
                  </a:extLst>
                </a:gridCol>
                <a:gridCol w="1168438">
                  <a:extLst>
                    <a:ext uri="{9D8B030D-6E8A-4147-A177-3AD203B41FA5}">
                      <a16:colId xmlns:a16="http://schemas.microsoft.com/office/drawing/2014/main" val="2164119352"/>
                    </a:ext>
                  </a:extLst>
                </a:gridCol>
              </a:tblGrid>
              <a:tr h="370840">
                <a:tc gridSpan="2">
                  <a:txBody>
                    <a:bodyPr/>
                    <a:lstStyle/>
                    <a:p>
                      <a:r>
                        <a:rPr lang="fr-BE" sz="3200" dirty="0"/>
                        <a:t>Femmes</a:t>
                      </a:r>
                    </a:p>
                  </a:txBody>
                  <a:tcPr/>
                </a:tc>
                <a:tc hMerge="1">
                  <a:txBody>
                    <a:bodyPr/>
                    <a:lstStyle/>
                    <a:p>
                      <a:endParaRPr lang="fr-BE" dirty="0"/>
                    </a:p>
                  </a:txBody>
                  <a:tcPr/>
                </a:tc>
                <a:extLst>
                  <a:ext uri="{0D108BD9-81ED-4DB2-BD59-A6C34878D82A}">
                    <a16:rowId xmlns:a16="http://schemas.microsoft.com/office/drawing/2014/main" val="364500700"/>
                  </a:ext>
                </a:extLst>
              </a:tr>
              <a:tr h="370840">
                <a:tc>
                  <a:txBody>
                    <a:bodyPr/>
                    <a:lstStyle/>
                    <a:p>
                      <a:r>
                        <a:rPr lang="fr-BE" sz="1800" kern="1200" dirty="0">
                          <a:solidFill>
                            <a:schemeClr val="dk1"/>
                          </a:solidFill>
                          <a:effectLst/>
                          <a:latin typeface="+mn-lt"/>
                          <a:ea typeface="+mn-ea"/>
                          <a:cs typeface="+mn-cs"/>
                        </a:rPr>
                        <a:t>Ne s'inscrit jamais en simple</a:t>
                      </a:r>
                      <a:endParaRPr lang="fr-BE" dirty="0"/>
                    </a:p>
                  </a:txBody>
                  <a:tcPr/>
                </a:tc>
                <a:tc>
                  <a:txBody>
                    <a:bodyPr/>
                    <a:lstStyle/>
                    <a:p>
                      <a:r>
                        <a:rPr lang="fr-BE" dirty="0"/>
                        <a:t>41,3%</a:t>
                      </a:r>
                    </a:p>
                  </a:txBody>
                  <a:tcPr/>
                </a:tc>
                <a:extLst>
                  <a:ext uri="{0D108BD9-81ED-4DB2-BD59-A6C34878D82A}">
                    <a16:rowId xmlns:a16="http://schemas.microsoft.com/office/drawing/2014/main" val="1918342970"/>
                  </a:ext>
                </a:extLst>
              </a:tr>
              <a:tr h="208247">
                <a:tc>
                  <a:txBody>
                    <a:bodyPr/>
                    <a:lstStyle/>
                    <a:p>
                      <a:r>
                        <a:rPr lang="fr-BE" sz="1800" kern="1200" dirty="0">
                          <a:solidFill>
                            <a:schemeClr val="dk1"/>
                          </a:solidFill>
                          <a:effectLst/>
                          <a:latin typeface="+mn-lt"/>
                          <a:ea typeface="+mn-ea"/>
                          <a:cs typeface="+mn-cs"/>
                        </a:rPr>
                        <a:t>De préférence quand il est organisé en un jour</a:t>
                      </a:r>
                      <a:endParaRPr lang="fr-BE" dirty="0"/>
                    </a:p>
                  </a:txBody>
                  <a:tcPr/>
                </a:tc>
                <a:tc>
                  <a:txBody>
                    <a:bodyPr/>
                    <a:lstStyle/>
                    <a:p>
                      <a:r>
                        <a:rPr lang="fr-BE" dirty="0"/>
                        <a:t>33,7%</a:t>
                      </a:r>
                    </a:p>
                  </a:txBody>
                  <a:tcPr/>
                </a:tc>
                <a:extLst>
                  <a:ext uri="{0D108BD9-81ED-4DB2-BD59-A6C34878D82A}">
                    <a16:rowId xmlns:a16="http://schemas.microsoft.com/office/drawing/2014/main" val="2550543880"/>
                  </a:ext>
                </a:extLst>
              </a:tr>
              <a:tr h="370840">
                <a:tc>
                  <a:txBody>
                    <a:bodyPr/>
                    <a:lstStyle/>
                    <a:p>
                      <a:r>
                        <a:rPr lang="fr-BE" sz="1800" kern="1200" dirty="0">
                          <a:solidFill>
                            <a:schemeClr val="dk1"/>
                          </a:solidFill>
                          <a:effectLst/>
                          <a:latin typeface="+mn-lt"/>
                          <a:ea typeface="+mn-ea"/>
                          <a:cs typeface="+mn-cs"/>
                        </a:rPr>
                        <a:t>Aucune préférence particulière</a:t>
                      </a:r>
                      <a:endParaRPr lang="fr-BE" dirty="0"/>
                    </a:p>
                  </a:txBody>
                  <a:tcPr/>
                </a:tc>
                <a:tc>
                  <a:txBody>
                    <a:bodyPr/>
                    <a:lstStyle/>
                    <a:p>
                      <a:r>
                        <a:rPr lang="fr-BE" dirty="0"/>
                        <a:t>18,6%</a:t>
                      </a:r>
                    </a:p>
                  </a:txBody>
                  <a:tcPr/>
                </a:tc>
                <a:extLst>
                  <a:ext uri="{0D108BD9-81ED-4DB2-BD59-A6C34878D82A}">
                    <a16:rowId xmlns:a16="http://schemas.microsoft.com/office/drawing/2014/main" val="3143929772"/>
                  </a:ext>
                </a:extLst>
              </a:tr>
              <a:tr h="370840">
                <a:tc>
                  <a:txBody>
                    <a:bodyPr/>
                    <a:lstStyle/>
                    <a:p>
                      <a:r>
                        <a:rPr lang="fr-BE" sz="1800" kern="1200" dirty="0">
                          <a:solidFill>
                            <a:schemeClr val="dk1"/>
                          </a:solidFill>
                          <a:effectLst/>
                          <a:latin typeface="+mn-lt"/>
                          <a:ea typeface="+mn-ea"/>
                          <a:cs typeface="+mn-cs"/>
                        </a:rPr>
                        <a:t>De préférence quand il est organisé en deux jours</a:t>
                      </a:r>
                      <a:endParaRPr lang="fr-BE" dirty="0"/>
                    </a:p>
                  </a:txBody>
                  <a:tcPr/>
                </a:tc>
                <a:tc>
                  <a:txBody>
                    <a:bodyPr/>
                    <a:lstStyle/>
                    <a:p>
                      <a:r>
                        <a:rPr lang="fr-BE" dirty="0"/>
                        <a:t>6,4%</a:t>
                      </a:r>
                    </a:p>
                  </a:txBody>
                  <a:tcPr/>
                </a:tc>
                <a:extLst>
                  <a:ext uri="{0D108BD9-81ED-4DB2-BD59-A6C34878D82A}">
                    <a16:rowId xmlns:a16="http://schemas.microsoft.com/office/drawing/2014/main" val="176502417"/>
                  </a:ext>
                </a:extLst>
              </a:tr>
            </a:tbl>
          </a:graphicData>
        </a:graphic>
      </p:graphicFrame>
      <p:graphicFrame>
        <p:nvGraphicFramePr>
          <p:cNvPr id="17" name="Tableau 17">
            <a:extLst>
              <a:ext uri="{FF2B5EF4-FFF2-40B4-BE49-F238E27FC236}">
                <a16:creationId xmlns:a16="http://schemas.microsoft.com/office/drawing/2014/main" id="{AD775596-19C8-43CD-A038-9863F1C8C147}"/>
              </a:ext>
            </a:extLst>
          </p:cNvPr>
          <p:cNvGraphicFramePr>
            <a:graphicFrameLocks noGrp="1"/>
          </p:cNvGraphicFramePr>
          <p:nvPr/>
        </p:nvGraphicFramePr>
        <p:xfrm>
          <a:off x="1633620" y="3927893"/>
          <a:ext cx="8924758" cy="2062480"/>
        </p:xfrm>
        <a:graphic>
          <a:graphicData uri="http://schemas.openxmlformats.org/drawingml/2006/table">
            <a:tbl>
              <a:tblPr firstRow="1" bandRow="1">
                <a:tableStyleId>{93296810-A885-4BE3-A3E7-6D5BEEA58F35}</a:tableStyleId>
              </a:tblPr>
              <a:tblGrid>
                <a:gridCol w="7751012">
                  <a:extLst>
                    <a:ext uri="{9D8B030D-6E8A-4147-A177-3AD203B41FA5}">
                      <a16:colId xmlns:a16="http://schemas.microsoft.com/office/drawing/2014/main" val="2900101458"/>
                    </a:ext>
                  </a:extLst>
                </a:gridCol>
                <a:gridCol w="1173746">
                  <a:extLst>
                    <a:ext uri="{9D8B030D-6E8A-4147-A177-3AD203B41FA5}">
                      <a16:colId xmlns:a16="http://schemas.microsoft.com/office/drawing/2014/main" val="1423503091"/>
                    </a:ext>
                  </a:extLst>
                </a:gridCol>
              </a:tblGrid>
              <a:tr h="370840">
                <a:tc gridSpan="2">
                  <a:txBody>
                    <a:bodyPr/>
                    <a:lstStyle/>
                    <a:p>
                      <a:pPr marL="0" algn="l" defTabSz="914400" rtl="0" eaLnBrk="1" latinLnBrk="0" hangingPunct="1"/>
                      <a:r>
                        <a:rPr lang="fr-BE" sz="3200" b="1" kern="1200" dirty="0">
                          <a:solidFill>
                            <a:schemeClr val="lt1"/>
                          </a:solidFill>
                          <a:latin typeface="+mn-lt"/>
                          <a:ea typeface="+mn-ea"/>
                          <a:cs typeface="+mn-cs"/>
                        </a:rPr>
                        <a:t>Hommes</a:t>
                      </a:r>
                    </a:p>
                  </a:txBody>
                  <a:tcPr/>
                </a:tc>
                <a:tc hMerge="1">
                  <a:txBody>
                    <a:bodyPr/>
                    <a:lstStyle/>
                    <a:p>
                      <a:endParaRPr lang="fr-BE" dirty="0"/>
                    </a:p>
                  </a:txBody>
                  <a:tcPr/>
                </a:tc>
                <a:extLst>
                  <a:ext uri="{0D108BD9-81ED-4DB2-BD59-A6C34878D82A}">
                    <a16:rowId xmlns:a16="http://schemas.microsoft.com/office/drawing/2014/main" val="1746805236"/>
                  </a:ext>
                </a:extLst>
              </a:tr>
              <a:tr h="370840">
                <a:tc>
                  <a:txBody>
                    <a:bodyPr/>
                    <a:lstStyle/>
                    <a:p>
                      <a:r>
                        <a:rPr lang="fr-BE" sz="1800" kern="1200" dirty="0">
                          <a:solidFill>
                            <a:schemeClr val="dk1"/>
                          </a:solidFill>
                          <a:effectLst/>
                          <a:latin typeface="+mn-lt"/>
                          <a:ea typeface="+mn-ea"/>
                          <a:cs typeface="+mn-cs"/>
                        </a:rPr>
                        <a:t>De préférence quand il est organisé en un jour</a:t>
                      </a:r>
                      <a:endParaRPr lang="fr-BE" dirty="0"/>
                    </a:p>
                  </a:txBody>
                  <a:tcPr/>
                </a:tc>
                <a:tc>
                  <a:txBody>
                    <a:bodyPr/>
                    <a:lstStyle/>
                    <a:p>
                      <a:r>
                        <a:rPr lang="fr-BE" dirty="0"/>
                        <a:t>49,0%</a:t>
                      </a:r>
                    </a:p>
                  </a:txBody>
                  <a:tcPr/>
                </a:tc>
                <a:extLst>
                  <a:ext uri="{0D108BD9-81ED-4DB2-BD59-A6C34878D82A}">
                    <a16:rowId xmlns:a16="http://schemas.microsoft.com/office/drawing/2014/main" val="1418501873"/>
                  </a:ext>
                </a:extLst>
              </a:tr>
              <a:tr h="370840">
                <a:tc>
                  <a:txBody>
                    <a:bodyPr/>
                    <a:lstStyle/>
                    <a:p>
                      <a:r>
                        <a:rPr lang="fr-BE" sz="1800" kern="1200" dirty="0">
                          <a:solidFill>
                            <a:schemeClr val="dk1"/>
                          </a:solidFill>
                          <a:effectLst/>
                          <a:latin typeface="+mn-lt"/>
                          <a:ea typeface="+mn-ea"/>
                          <a:cs typeface="+mn-cs"/>
                        </a:rPr>
                        <a:t>Ne s'inscrit jamais en simple</a:t>
                      </a:r>
                      <a:endParaRPr lang="fr-BE" dirty="0"/>
                    </a:p>
                  </a:txBody>
                  <a:tcPr/>
                </a:tc>
                <a:tc>
                  <a:txBody>
                    <a:bodyPr/>
                    <a:lstStyle/>
                    <a:p>
                      <a:r>
                        <a:rPr lang="fr-BE" dirty="0"/>
                        <a:t>22,6%</a:t>
                      </a:r>
                    </a:p>
                  </a:txBody>
                  <a:tcPr/>
                </a:tc>
                <a:extLst>
                  <a:ext uri="{0D108BD9-81ED-4DB2-BD59-A6C34878D82A}">
                    <a16:rowId xmlns:a16="http://schemas.microsoft.com/office/drawing/2014/main" val="3277415664"/>
                  </a:ext>
                </a:extLst>
              </a:tr>
              <a:tr h="370840">
                <a:tc>
                  <a:txBody>
                    <a:bodyPr/>
                    <a:lstStyle/>
                    <a:p>
                      <a:r>
                        <a:rPr lang="fr-BE" sz="1800" kern="1200" dirty="0">
                          <a:solidFill>
                            <a:schemeClr val="dk1"/>
                          </a:solidFill>
                          <a:effectLst/>
                          <a:latin typeface="+mn-lt"/>
                          <a:ea typeface="+mn-ea"/>
                          <a:cs typeface="+mn-cs"/>
                        </a:rPr>
                        <a:t>Aucune préférence particulière</a:t>
                      </a:r>
                      <a:endParaRPr lang="fr-BE" dirty="0"/>
                    </a:p>
                  </a:txBody>
                  <a:tcPr/>
                </a:tc>
                <a:tc>
                  <a:txBody>
                    <a:bodyPr/>
                    <a:lstStyle/>
                    <a:p>
                      <a:r>
                        <a:rPr lang="fr-BE" dirty="0"/>
                        <a:t>22,6%</a:t>
                      </a:r>
                    </a:p>
                  </a:txBody>
                  <a:tcPr/>
                </a:tc>
                <a:extLst>
                  <a:ext uri="{0D108BD9-81ED-4DB2-BD59-A6C34878D82A}">
                    <a16:rowId xmlns:a16="http://schemas.microsoft.com/office/drawing/2014/main" val="3120780651"/>
                  </a:ext>
                </a:extLst>
              </a:tr>
              <a:tr h="370840">
                <a:tc>
                  <a:txBody>
                    <a:bodyPr/>
                    <a:lstStyle/>
                    <a:p>
                      <a:r>
                        <a:rPr lang="fr-BE" sz="1800" kern="1200" dirty="0">
                          <a:solidFill>
                            <a:schemeClr val="dk1"/>
                          </a:solidFill>
                          <a:effectLst/>
                          <a:latin typeface="+mn-lt"/>
                          <a:ea typeface="+mn-ea"/>
                          <a:cs typeface="+mn-cs"/>
                        </a:rPr>
                        <a:t>De préférence quand il est organisé en deux jours</a:t>
                      </a:r>
                      <a:endParaRPr lang="fr-BE" dirty="0"/>
                    </a:p>
                  </a:txBody>
                  <a:tcPr/>
                </a:tc>
                <a:tc>
                  <a:txBody>
                    <a:bodyPr/>
                    <a:lstStyle/>
                    <a:p>
                      <a:r>
                        <a:rPr lang="fr-BE" dirty="0"/>
                        <a:t>5,8%</a:t>
                      </a:r>
                    </a:p>
                  </a:txBody>
                  <a:tcPr/>
                </a:tc>
                <a:extLst>
                  <a:ext uri="{0D108BD9-81ED-4DB2-BD59-A6C34878D82A}">
                    <a16:rowId xmlns:a16="http://schemas.microsoft.com/office/drawing/2014/main" val="1312132405"/>
                  </a:ext>
                </a:extLst>
              </a:tr>
            </a:tbl>
          </a:graphicData>
        </a:graphic>
      </p:graphicFrame>
    </p:spTree>
    <p:extLst>
      <p:ext uri="{BB962C8B-B14F-4D97-AF65-F5344CB8AC3E}">
        <p14:creationId xmlns:p14="http://schemas.microsoft.com/office/powerpoint/2010/main" val="34966624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B794D13-CC07-4D42-AFA7-8A017B5BB01C}"/>
              </a:ext>
              <a:ext uri="{C183D7F6-B498-43B3-948B-1728B52AA6E4}">
                <adec:decorative xmlns:adec="http://schemas.microsoft.com/office/drawing/2017/decorative" val="1"/>
              </a:ext>
            </a:extLst>
          </p:cNvPr>
          <p:cNvSpPr/>
          <p:nvPr/>
        </p:nvSpPr>
        <p:spPr>
          <a:xfrm>
            <a:off x="11607800" y="0"/>
            <a:ext cx="584200" cy="584200"/>
          </a:xfrm>
          <a:prstGeom prst="rect">
            <a:avLst/>
          </a:prstGeom>
          <a:solidFill>
            <a:srgbClr val="CD00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1">
              <a:ln>
                <a:noFill/>
              </a:ln>
              <a:solidFill>
                <a:srgbClr val="0F2D40"/>
              </a:solidFill>
              <a:effectLst/>
              <a:uLnTx/>
              <a:uFillTx/>
              <a:latin typeface="Montserrat" panose="00000500000000000000" pitchFamily="2" charset="0"/>
              <a:ea typeface="+mn-ea"/>
              <a:cs typeface="+mn-cs"/>
            </a:endParaRPr>
          </a:p>
        </p:txBody>
      </p:sp>
      <p:sp>
        <p:nvSpPr>
          <p:cNvPr id="5" name="Rectangle 4">
            <a:extLst>
              <a:ext uri="{FF2B5EF4-FFF2-40B4-BE49-F238E27FC236}">
                <a16:creationId xmlns:a16="http://schemas.microsoft.com/office/drawing/2014/main" id="{C4A71911-2F65-40FA-8D47-7174D5FDEFF3}"/>
              </a:ext>
              <a:ext uri="{C183D7F6-B498-43B3-948B-1728B52AA6E4}">
                <adec:decorative xmlns:adec="http://schemas.microsoft.com/office/drawing/2017/decorative" val="1"/>
              </a:ext>
            </a:extLst>
          </p:cNvPr>
          <p:cNvSpPr/>
          <p:nvPr/>
        </p:nvSpPr>
        <p:spPr>
          <a:xfrm>
            <a:off x="0" y="6273800"/>
            <a:ext cx="584200" cy="584200"/>
          </a:xfrm>
          <a:prstGeom prst="rect">
            <a:avLst/>
          </a:prstGeom>
          <a:solidFill>
            <a:srgbClr val="0F2D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1">
              <a:ln>
                <a:noFill/>
              </a:ln>
              <a:solidFill>
                <a:srgbClr val="0F2D40"/>
              </a:solidFill>
              <a:effectLst/>
              <a:uLnTx/>
              <a:uFillTx/>
              <a:latin typeface="Montserrat" panose="00000500000000000000" pitchFamily="2" charset="0"/>
              <a:ea typeface="+mn-ea"/>
              <a:cs typeface="+mn-cs"/>
            </a:endParaRPr>
          </a:p>
        </p:txBody>
      </p:sp>
      <p:sp>
        <p:nvSpPr>
          <p:cNvPr id="6" name="Espace réservé de la date 4">
            <a:extLst>
              <a:ext uri="{FF2B5EF4-FFF2-40B4-BE49-F238E27FC236}">
                <a16:creationId xmlns:a16="http://schemas.microsoft.com/office/drawing/2014/main" id="{12DC400C-3853-4BD9-909D-5094BC9B6666}"/>
              </a:ext>
            </a:extLst>
          </p:cNvPr>
          <p:cNvSpPr txBox="1">
            <a:spLocks/>
          </p:cNvSpPr>
          <p:nvPr/>
        </p:nvSpPr>
        <p:spPr>
          <a:xfrm>
            <a:off x="838200" y="6356350"/>
            <a:ext cx="2743200" cy="365125"/>
          </a:xfrm>
          <a:prstGeom prst="rect">
            <a:avLst/>
          </a:prstGeom>
        </p:spPr>
        <p:txBody>
          <a:bodyPr vert="horz" lIns="91440" tIns="45720" rIns="91440" bIns="45720" rtlCol="0" anchor="ctr"/>
          <a:lstStyle>
            <a:defPPr rtl="0">
              <a:defRPr lang="fr-fr"/>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1">
                <a:ln>
                  <a:noFill/>
                </a:ln>
                <a:solidFill>
                  <a:prstClr val="white">
                    <a:lumMod val="75000"/>
                  </a:prstClr>
                </a:solidFill>
                <a:effectLst/>
                <a:uLnTx/>
                <a:uFillTx/>
                <a:latin typeface="Montserrat" panose="00000500000000000000" pitchFamily="2" charset="0"/>
                <a:ea typeface="+mn-ea"/>
                <a:cs typeface="+mn-cs"/>
              </a:rPr>
              <a:t>24/01/2022</a:t>
            </a:r>
          </a:p>
        </p:txBody>
      </p:sp>
      <p:sp>
        <p:nvSpPr>
          <p:cNvPr id="7" name="Espace réservé du numéro de diapositive 7">
            <a:extLst>
              <a:ext uri="{FF2B5EF4-FFF2-40B4-BE49-F238E27FC236}">
                <a16:creationId xmlns:a16="http://schemas.microsoft.com/office/drawing/2014/main" id="{5014E034-6FE7-4C11-943F-6710616C0CD5}"/>
              </a:ext>
            </a:extLst>
          </p:cNvPr>
          <p:cNvSpPr txBox="1">
            <a:spLocks/>
          </p:cNvSpPr>
          <p:nvPr/>
        </p:nvSpPr>
        <p:spPr>
          <a:xfrm>
            <a:off x="8610600" y="6356350"/>
            <a:ext cx="2743200" cy="365125"/>
          </a:xfrm>
          <a:prstGeom prst="rect">
            <a:avLst/>
          </a:prstGeom>
        </p:spPr>
        <p:txBody>
          <a:bodyPr vert="horz" lIns="91440" tIns="45720" rIns="91440" bIns="45720" rtlCol="0" anchor="ctr"/>
          <a:lstStyle>
            <a:defPPr rtl="0">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A4A7955-6230-48B4-BD8B-A7C460F75945}" type="slidenum">
              <a:rPr kumimoji="0" lang="fr-FR" sz="1400" b="0" i="0" u="none" strike="noStrike" kern="1200" cap="none" spc="0" normalizeH="0" baseline="0" noProof="1" smtClean="0">
                <a:ln>
                  <a:noFill/>
                </a:ln>
                <a:solidFill>
                  <a:prstClr val="white">
                    <a:lumMod val="75000"/>
                  </a:prstClr>
                </a:solidFill>
                <a:effectLst/>
                <a:uLnTx/>
                <a:uFillTx/>
                <a:latin typeface="Montserrat" panose="00000500000000000000"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fr-FR" sz="1400" b="0" i="0" u="none" strike="noStrike" kern="1200" cap="none" spc="0" normalizeH="0" baseline="0" noProof="1">
              <a:ln>
                <a:noFill/>
              </a:ln>
              <a:solidFill>
                <a:prstClr val="white">
                  <a:lumMod val="75000"/>
                </a:prstClr>
              </a:solidFill>
              <a:effectLst/>
              <a:uLnTx/>
              <a:uFillTx/>
              <a:latin typeface="Montserrat" panose="00000500000000000000" pitchFamily="2" charset="0"/>
              <a:ea typeface="+mn-ea"/>
              <a:cs typeface="+mn-cs"/>
            </a:endParaRPr>
          </a:p>
        </p:txBody>
      </p:sp>
      <p:sp>
        <p:nvSpPr>
          <p:cNvPr id="12" name="Titre 11">
            <a:extLst>
              <a:ext uri="{FF2B5EF4-FFF2-40B4-BE49-F238E27FC236}">
                <a16:creationId xmlns:a16="http://schemas.microsoft.com/office/drawing/2014/main" id="{0DC96D4E-BE6F-4ED9-9474-12DDCBBE5AC4}"/>
              </a:ext>
            </a:extLst>
          </p:cNvPr>
          <p:cNvSpPr>
            <a:spLocks noGrp="1"/>
          </p:cNvSpPr>
          <p:nvPr>
            <p:ph type="title"/>
          </p:nvPr>
        </p:nvSpPr>
        <p:spPr>
          <a:xfrm>
            <a:off x="838200" y="365126"/>
            <a:ext cx="10515600" cy="720724"/>
          </a:xfrm>
        </p:spPr>
        <p:txBody>
          <a:bodyPr>
            <a:noAutofit/>
          </a:bodyPr>
          <a:lstStyle/>
          <a:p>
            <a:pPr algn="ctr"/>
            <a:r>
              <a:rPr lang="fr-BE" sz="3200" b="1" dirty="0">
                <a:solidFill>
                  <a:srgbClr val="0F2D40"/>
                </a:solidFill>
                <a:latin typeface="Montserrat" panose="00000500000000000000" pitchFamily="2" charset="0"/>
              </a:rPr>
              <a:t>Préférences en simple</a:t>
            </a:r>
            <a:endParaRPr lang="fr-BE" sz="3200" dirty="0">
              <a:solidFill>
                <a:srgbClr val="0F2D40"/>
              </a:solidFill>
              <a:latin typeface="Montserrat" panose="00000500000000000000" pitchFamily="2" charset="0"/>
            </a:endParaRPr>
          </a:p>
        </p:txBody>
      </p:sp>
      <p:sp>
        <p:nvSpPr>
          <p:cNvPr id="10" name="Espace réservé du contenu 9">
            <a:extLst>
              <a:ext uri="{FF2B5EF4-FFF2-40B4-BE49-F238E27FC236}">
                <a16:creationId xmlns:a16="http://schemas.microsoft.com/office/drawing/2014/main" id="{A0C77519-1F62-4F26-A5D2-17B447EDEFF0}"/>
              </a:ext>
            </a:extLst>
          </p:cNvPr>
          <p:cNvSpPr>
            <a:spLocks noGrp="1"/>
          </p:cNvSpPr>
          <p:nvPr>
            <p:ph idx="1"/>
          </p:nvPr>
        </p:nvSpPr>
        <p:spPr/>
        <p:txBody>
          <a:bodyPr/>
          <a:lstStyle/>
          <a:p>
            <a:pPr marL="0" indent="0">
              <a:buNone/>
            </a:pPr>
            <a:endParaRPr lang="fr-BE" dirty="0"/>
          </a:p>
          <a:p>
            <a:pPr marL="0" indent="0">
              <a:buNone/>
            </a:pPr>
            <a:endParaRPr lang="fr-BE" dirty="0"/>
          </a:p>
          <a:p>
            <a:endParaRPr lang="fr-BE" dirty="0"/>
          </a:p>
          <a:p>
            <a:endParaRPr lang="fr-BE" dirty="0"/>
          </a:p>
          <a:p>
            <a:endParaRPr lang="fr-BE" dirty="0"/>
          </a:p>
          <a:p>
            <a:pPr marL="0" indent="0">
              <a:buNone/>
            </a:pPr>
            <a:endParaRPr lang="fr-BE" dirty="0"/>
          </a:p>
          <a:p>
            <a:endParaRPr lang="fr-BE" dirty="0"/>
          </a:p>
        </p:txBody>
      </p:sp>
      <p:graphicFrame>
        <p:nvGraphicFramePr>
          <p:cNvPr id="16" name="Tableau 16">
            <a:extLst>
              <a:ext uri="{FF2B5EF4-FFF2-40B4-BE49-F238E27FC236}">
                <a16:creationId xmlns:a16="http://schemas.microsoft.com/office/drawing/2014/main" id="{EB2C0B97-EC4D-4DFF-8F29-8060061C6FDF}"/>
              </a:ext>
            </a:extLst>
          </p:cNvPr>
          <p:cNvGraphicFramePr>
            <a:graphicFrameLocks noGrp="1"/>
          </p:cNvGraphicFramePr>
          <p:nvPr/>
        </p:nvGraphicFramePr>
        <p:xfrm>
          <a:off x="1633620" y="1825625"/>
          <a:ext cx="8924758" cy="1320800"/>
        </p:xfrm>
        <a:graphic>
          <a:graphicData uri="http://schemas.openxmlformats.org/drawingml/2006/table">
            <a:tbl>
              <a:tblPr firstRow="1" bandRow="1">
                <a:tableStyleId>{93296810-A885-4BE3-A3E7-6D5BEEA58F35}</a:tableStyleId>
              </a:tblPr>
              <a:tblGrid>
                <a:gridCol w="7756320">
                  <a:extLst>
                    <a:ext uri="{9D8B030D-6E8A-4147-A177-3AD203B41FA5}">
                      <a16:colId xmlns:a16="http://schemas.microsoft.com/office/drawing/2014/main" val="1481289484"/>
                    </a:ext>
                  </a:extLst>
                </a:gridCol>
                <a:gridCol w="1168438">
                  <a:extLst>
                    <a:ext uri="{9D8B030D-6E8A-4147-A177-3AD203B41FA5}">
                      <a16:colId xmlns:a16="http://schemas.microsoft.com/office/drawing/2014/main" val="2164119352"/>
                    </a:ext>
                  </a:extLst>
                </a:gridCol>
              </a:tblGrid>
              <a:tr h="370840">
                <a:tc gridSpan="2">
                  <a:txBody>
                    <a:bodyPr/>
                    <a:lstStyle/>
                    <a:p>
                      <a:r>
                        <a:rPr lang="fr-BE" sz="3200" dirty="0"/>
                        <a:t>Femmes</a:t>
                      </a:r>
                    </a:p>
                  </a:txBody>
                  <a:tcPr/>
                </a:tc>
                <a:tc hMerge="1">
                  <a:txBody>
                    <a:bodyPr/>
                    <a:lstStyle/>
                    <a:p>
                      <a:endParaRPr lang="fr-BE" dirty="0"/>
                    </a:p>
                  </a:txBody>
                  <a:tcPr/>
                </a:tc>
                <a:extLst>
                  <a:ext uri="{0D108BD9-81ED-4DB2-BD59-A6C34878D82A}">
                    <a16:rowId xmlns:a16="http://schemas.microsoft.com/office/drawing/2014/main" val="364500700"/>
                  </a:ext>
                </a:extLst>
              </a:tr>
              <a:tr h="370840">
                <a:tc>
                  <a:txBody>
                    <a:bodyPr/>
                    <a:lstStyle/>
                    <a:p>
                      <a:r>
                        <a:rPr lang="fr-BE" dirty="0"/>
                        <a:t>De préférence en poules</a:t>
                      </a:r>
                    </a:p>
                  </a:txBody>
                  <a:tcPr/>
                </a:tc>
                <a:tc>
                  <a:txBody>
                    <a:bodyPr/>
                    <a:lstStyle/>
                    <a:p>
                      <a:r>
                        <a:rPr lang="fr-BE" dirty="0"/>
                        <a:t>60,4%</a:t>
                      </a:r>
                    </a:p>
                  </a:txBody>
                  <a:tcPr/>
                </a:tc>
                <a:extLst>
                  <a:ext uri="{0D108BD9-81ED-4DB2-BD59-A6C34878D82A}">
                    <a16:rowId xmlns:a16="http://schemas.microsoft.com/office/drawing/2014/main" val="1918342970"/>
                  </a:ext>
                </a:extLst>
              </a:tr>
              <a:tr h="370840">
                <a:tc>
                  <a:txBody>
                    <a:bodyPr/>
                    <a:lstStyle/>
                    <a:p>
                      <a:r>
                        <a:rPr lang="fr-FR" dirty="0"/>
                        <a:t>De préférence en élimination directe</a:t>
                      </a:r>
                      <a:endParaRPr lang="fr-BE" dirty="0"/>
                    </a:p>
                  </a:txBody>
                  <a:tcPr/>
                </a:tc>
                <a:tc>
                  <a:txBody>
                    <a:bodyPr/>
                    <a:lstStyle/>
                    <a:p>
                      <a:r>
                        <a:rPr lang="fr-BE" dirty="0"/>
                        <a:t>  5,0%</a:t>
                      </a:r>
                    </a:p>
                  </a:txBody>
                  <a:tcPr/>
                </a:tc>
                <a:extLst>
                  <a:ext uri="{0D108BD9-81ED-4DB2-BD59-A6C34878D82A}">
                    <a16:rowId xmlns:a16="http://schemas.microsoft.com/office/drawing/2014/main" val="3143929772"/>
                  </a:ext>
                </a:extLst>
              </a:tr>
            </a:tbl>
          </a:graphicData>
        </a:graphic>
      </p:graphicFrame>
      <p:graphicFrame>
        <p:nvGraphicFramePr>
          <p:cNvPr id="17" name="Tableau 17">
            <a:extLst>
              <a:ext uri="{FF2B5EF4-FFF2-40B4-BE49-F238E27FC236}">
                <a16:creationId xmlns:a16="http://schemas.microsoft.com/office/drawing/2014/main" id="{AD775596-19C8-43CD-A038-9863F1C8C147}"/>
              </a:ext>
            </a:extLst>
          </p:cNvPr>
          <p:cNvGraphicFramePr>
            <a:graphicFrameLocks noGrp="1"/>
          </p:cNvGraphicFramePr>
          <p:nvPr/>
        </p:nvGraphicFramePr>
        <p:xfrm>
          <a:off x="1633620" y="3927893"/>
          <a:ext cx="8924758" cy="1320800"/>
        </p:xfrm>
        <a:graphic>
          <a:graphicData uri="http://schemas.openxmlformats.org/drawingml/2006/table">
            <a:tbl>
              <a:tblPr firstRow="1" bandRow="1">
                <a:tableStyleId>{93296810-A885-4BE3-A3E7-6D5BEEA58F35}</a:tableStyleId>
              </a:tblPr>
              <a:tblGrid>
                <a:gridCol w="7751012">
                  <a:extLst>
                    <a:ext uri="{9D8B030D-6E8A-4147-A177-3AD203B41FA5}">
                      <a16:colId xmlns:a16="http://schemas.microsoft.com/office/drawing/2014/main" val="2900101458"/>
                    </a:ext>
                  </a:extLst>
                </a:gridCol>
                <a:gridCol w="1173746">
                  <a:extLst>
                    <a:ext uri="{9D8B030D-6E8A-4147-A177-3AD203B41FA5}">
                      <a16:colId xmlns:a16="http://schemas.microsoft.com/office/drawing/2014/main" val="1423503091"/>
                    </a:ext>
                  </a:extLst>
                </a:gridCol>
              </a:tblGrid>
              <a:tr h="370840">
                <a:tc gridSpan="2">
                  <a:txBody>
                    <a:bodyPr/>
                    <a:lstStyle/>
                    <a:p>
                      <a:pPr marL="0" algn="l" defTabSz="914400" rtl="0" eaLnBrk="1" latinLnBrk="0" hangingPunct="1"/>
                      <a:r>
                        <a:rPr lang="fr-BE" sz="3200" b="1" kern="1200" dirty="0">
                          <a:solidFill>
                            <a:schemeClr val="lt1"/>
                          </a:solidFill>
                          <a:latin typeface="+mn-lt"/>
                          <a:ea typeface="+mn-ea"/>
                          <a:cs typeface="+mn-cs"/>
                        </a:rPr>
                        <a:t>Hommes</a:t>
                      </a:r>
                    </a:p>
                  </a:txBody>
                  <a:tcPr/>
                </a:tc>
                <a:tc hMerge="1">
                  <a:txBody>
                    <a:bodyPr/>
                    <a:lstStyle/>
                    <a:p>
                      <a:endParaRPr lang="fr-BE" dirty="0"/>
                    </a:p>
                  </a:txBody>
                  <a:tcPr/>
                </a:tc>
                <a:extLst>
                  <a:ext uri="{0D108BD9-81ED-4DB2-BD59-A6C34878D82A}">
                    <a16:rowId xmlns:a16="http://schemas.microsoft.com/office/drawing/2014/main" val="1746805236"/>
                  </a:ext>
                </a:extLst>
              </a:tr>
              <a:tr h="370840">
                <a:tc>
                  <a:txBody>
                    <a:bodyPr/>
                    <a:lstStyle/>
                    <a:p>
                      <a:r>
                        <a:rPr lang="fr-BE" dirty="0"/>
                        <a:t>De préférence en poules</a:t>
                      </a:r>
                    </a:p>
                  </a:txBody>
                  <a:tcPr/>
                </a:tc>
                <a:tc>
                  <a:txBody>
                    <a:bodyPr/>
                    <a:lstStyle/>
                    <a:p>
                      <a:r>
                        <a:rPr lang="fr-BE" dirty="0"/>
                        <a:t>55,8%</a:t>
                      </a:r>
                    </a:p>
                  </a:txBody>
                  <a:tcPr/>
                </a:tc>
                <a:extLst>
                  <a:ext uri="{0D108BD9-81ED-4DB2-BD59-A6C34878D82A}">
                    <a16:rowId xmlns:a16="http://schemas.microsoft.com/office/drawing/2014/main" val="1418501873"/>
                  </a:ext>
                </a:extLst>
              </a:tr>
              <a:tr h="370840">
                <a:tc>
                  <a:txBody>
                    <a:bodyPr/>
                    <a:lstStyle/>
                    <a:p>
                      <a:r>
                        <a:rPr lang="fr-FR" dirty="0"/>
                        <a:t>De préférence en élimination directe</a:t>
                      </a:r>
                      <a:endParaRPr lang="fr-BE" dirty="0"/>
                    </a:p>
                  </a:txBody>
                  <a:tcPr/>
                </a:tc>
                <a:tc>
                  <a:txBody>
                    <a:bodyPr/>
                    <a:lstStyle/>
                    <a:p>
                      <a:r>
                        <a:rPr lang="fr-BE" dirty="0"/>
                        <a:t>  9,5%</a:t>
                      </a:r>
                    </a:p>
                  </a:txBody>
                  <a:tcPr/>
                </a:tc>
                <a:extLst>
                  <a:ext uri="{0D108BD9-81ED-4DB2-BD59-A6C34878D82A}">
                    <a16:rowId xmlns:a16="http://schemas.microsoft.com/office/drawing/2014/main" val="3120780651"/>
                  </a:ext>
                </a:extLst>
              </a:tr>
            </a:tbl>
          </a:graphicData>
        </a:graphic>
      </p:graphicFrame>
    </p:spTree>
    <p:extLst>
      <p:ext uri="{BB962C8B-B14F-4D97-AF65-F5344CB8AC3E}">
        <p14:creationId xmlns:p14="http://schemas.microsoft.com/office/powerpoint/2010/main" val="5317050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B794D13-CC07-4D42-AFA7-8A017B5BB01C}"/>
              </a:ext>
              <a:ext uri="{C183D7F6-B498-43B3-948B-1728B52AA6E4}">
                <adec:decorative xmlns:adec="http://schemas.microsoft.com/office/drawing/2017/decorative" val="1"/>
              </a:ext>
            </a:extLst>
          </p:cNvPr>
          <p:cNvSpPr/>
          <p:nvPr/>
        </p:nvSpPr>
        <p:spPr>
          <a:xfrm>
            <a:off x="11607800" y="0"/>
            <a:ext cx="584200" cy="584200"/>
          </a:xfrm>
          <a:prstGeom prst="rect">
            <a:avLst/>
          </a:prstGeom>
          <a:solidFill>
            <a:srgbClr val="CD00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1">
              <a:ln>
                <a:noFill/>
              </a:ln>
              <a:solidFill>
                <a:srgbClr val="0F2D40"/>
              </a:solidFill>
              <a:effectLst/>
              <a:uLnTx/>
              <a:uFillTx/>
              <a:latin typeface="Montserrat" panose="00000500000000000000" pitchFamily="2" charset="0"/>
              <a:ea typeface="+mn-ea"/>
              <a:cs typeface="+mn-cs"/>
            </a:endParaRPr>
          </a:p>
        </p:txBody>
      </p:sp>
      <p:sp>
        <p:nvSpPr>
          <p:cNvPr id="5" name="Rectangle 4">
            <a:extLst>
              <a:ext uri="{FF2B5EF4-FFF2-40B4-BE49-F238E27FC236}">
                <a16:creationId xmlns:a16="http://schemas.microsoft.com/office/drawing/2014/main" id="{C4A71911-2F65-40FA-8D47-7174D5FDEFF3}"/>
              </a:ext>
              <a:ext uri="{C183D7F6-B498-43B3-948B-1728B52AA6E4}">
                <adec:decorative xmlns:adec="http://schemas.microsoft.com/office/drawing/2017/decorative" val="1"/>
              </a:ext>
            </a:extLst>
          </p:cNvPr>
          <p:cNvSpPr/>
          <p:nvPr/>
        </p:nvSpPr>
        <p:spPr>
          <a:xfrm>
            <a:off x="0" y="6273800"/>
            <a:ext cx="584200" cy="584200"/>
          </a:xfrm>
          <a:prstGeom prst="rect">
            <a:avLst/>
          </a:prstGeom>
          <a:solidFill>
            <a:srgbClr val="0F2D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1">
              <a:ln>
                <a:noFill/>
              </a:ln>
              <a:solidFill>
                <a:srgbClr val="0F2D40"/>
              </a:solidFill>
              <a:effectLst/>
              <a:uLnTx/>
              <a:uFillTx/>
              <a:latin typeface="Montserrat" panose="00000500000000000000" pitchFamily="2" charset="0"/>
              <a:ea typeface="+mn-ea"/>
              <a:cs typeface="+mn-cs"/>
            </a:endParaRPr>
          </a:p>
        </p:txBody>
      </p:sp>
      <p:sp>
        <p:nvSpPr>
          <p:cNvPr id="6" name="Espace réservé de la date 4">
            <a:extLst>
              <a:ext uri="{FF2B5EF4-FFF2-40B4-BE49-F238E27FC236}">
                <a16:creationId xmlns:a16="http://schemas.microsoft.com/office/drawing/2014/main" id="{12DC400C-3853-4BD9-909D-5094BC9B6666}"/>
              </a:ext>
            </a:extLst>
          </p:cNvPr>
          <p:cNvSpPr txBox="1">
            <a:spLocks/>
          </p:cNvSpPr>
          <p:nvPr/>
        </p:nvSpPr>
        <p:spPr>
          <a:xfrm>
            <a:off x="838200" y="6356350"/>
            <a:ext cx="2743200" cy="365125"/>
          </a:xfrm>
          <a:prstGeom prst="rect">
            <a:avLst/>
          </a:prstGeom>
        </p:spPr>
        <p:txBody>
          <a:bodyPr vert="horz" lIns="91440" tIns="45720" rIns="91440" bIns="45720" rtlCol="0" anchor="ctr"/>
          <a:lstStyle>
            <a:defPPr rtl="0">
              <a:defRPr lang="fr-fr"/>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1">
                <a:ln>
                  <a:noFill/>
                </a:ln>
                <a:solidFill>
                  <a:prstClr val="white">
                    <a:lumMod val="75000"/>
                  </a:prstClr>
                </a:solidFill>
                <a:effectLst/>
                <a:uLnTx/>
                <a:uFillTx/>
                <a:latin typeface="Montserrat" panose="00000500000000000000" pitchFamily="2" charset="0"/>
                <a:ea typeface="+mn-ea"/>
                <a:cs typeface="+mn-cs"/>
              </a:rPr>
              <a:t>24/01/2022</a:t>
            </a:r>
          </a:p>
        </p:txBody>
      </p:sp>
      <p:sp>
        <p:nvSpPr>
          <p:cNvPr id="7" name="Espace réservé du numéro de diapositive 7">
            <a:extLst>
              <a:ext uri="{FF2B5EF4-FFF2-40B4-BE49-F238E27FC236}">
                <a16:creationId xmlns:a16="http://schemas.microsoft.com/office/drawing/2014/main" id="{5014E034-6FE7-4C11-943F-6710616C0CD5}"/>
              </a:ext>
            </a:extLst>
          </p:cNvPr>
          <p:cNvSpPr txBox="1">
            <a:spLocks/>
          </p:cNvSpPr>
          <p:nvPr/>
        </p:nvSpPr>
        <p:spPr>
          <a:xfrm>
            <a:off x="8610600" y="6356350"/>
            <a:ext cx="2743200" cy="365125"/>
          </a:xfrm>
          <a:prstGeom prst="rect">
            <a:avLst/>
          </a:prstGeom>
        </p:spPr>
        <p:txBody>
          <a:bodyPr vert="horz" lIns="91440" tIns="45720" rIns="91440" bIns="45720" rtlCol="0" anchor="ctr"/>
          <a:lstStyle>
            <a:defPPr rtl="0">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A4A7955-6230-48B4-BD8B-A7C460F75945}" type="slidenum">
              <a:rPr kumimoji="0" lang="fr-FR" sz="1400" b="0" i="0" u="none" strike="noStrike" kern="1200" cap="none" spc="0" normalizeH="0" baseline="0" noProof="1" smtClean="0">
                <a:ln>
                  <a:noFill/>
                </a:ln>
                <a:solidFill>
                  <a:prstClr val="white">
                    <a:lumMod val="75000"/>
                  </a:prstClr>
                </a:solidFill>
                <a:effectLst/>
                <a:uLnTx/>
                <a:uFillTx/>
                <a:latin typeface="Montserrat" panose="00000500000000000000"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fr-FR" sz="1400" b="0" i="0" u="none" strike="noStrike" kern="1200" cap="none" spc="0" normalizeH="0" baseline="0" noProof="1">
              <a:ln>
                <a:noFill/>
              </a:ln>
              <a:solidFill>
                <a:prstClr val="white">
                  <a:lumMod val="75000"/>
                </a:prstClr>
              </a:solidFill>
              <a:effectLst/>
              <a:uLnTx/>
              <a:uFillTx/>
              <a:latin typeface="Montserrat" panose="00000500000000000000" pitchFamily="2" charset="0"/>
              <a:ea typeface="+mn-ea"/>
              <a:cs typeface="+mn-cs"/>
            </a:endParaRPr>
          </a:p>
        </p:txBody>
      </p:sp>
      <p:sp>
        <p:nvSpPr>
          <p:cNvPr id="12" name="Titre 11">
            <a:extLst>
              <a:ext uri="{FF2B5EF4-FFF2-40B4-BE49-F238E27FC236}">
                <a16:creationId xmlns:a16="http://schemas.microsoft.com/office/drawing/2014/main" id="{0DC96D4E-BE6F-4ED9-9474-12DDCBBE5AC4}"/>
              </a:ext>
            </a:extLst>
          </p:cNvPr>
          <p:cNvSpPr>
            <a:spLocks noGrp="1"/>
          </p:cNvSpPr>
          <p:nvPr>
            <p:ph type="title"/>
          </p:nvPr>
        </p:nvSpPr>
        <p:spPr>
          <a:xfrm>
            <a:off x="838200" y="365126"/>
            <a:ext cx="10515600" cy="720724"/>
          </a:xfrm>
        </p:spPr>
        <p:txBody>
          <a:bodyPr>
            <a:noAutofit/>
          </a:bodyPr>
          <a:lstStyle/>
          <a:p>
            <a:pPr algn="ctr"/>
            <a:r>
              <a:rPr lang="fr-BE" sz="3200" b="1" dirty="0">
                <a:solidFill>
                  <a:srgbClr val="0F2D40"/>
                </a:solidFill>
                <a:latin typeface="Montserrat" panose="00000500000000000000" pitchFamily="2" charset="0"/>
              </a:rPr>
              <a:t>Préférences en double homogène</a:t>
            </a:r>
            <a:endParaRPr lang="fr-BE" sz="3200" dirty="0">
              <a:solidFill>
                <a:srgbClr val="0F2D40"/>
              </a:solidFill>
              <a:latin typeface="Montserrat" panose="00000500000000000000" pitchFamily="2" charset="0"/>
            </a:endParaRPr>
          </a:p>
        </p:txBody>
      </p:sp>
      <p:sp>
        <p:nvSpPr>
          <p:cNvPr id="10" name="Espace réservé du contenu 9">
            <a:extLst>
              <a:ext uri="{FF2B5EF4-FFF2-40B4-BE49-F238E27FC236}">
                <a16:creationId xmlns:a16="http://schemas.microsoft.com/office/drawing/2014/main" id="{A0C77519-1F62-4F26-A5D2-17B447EDEFF0}"/>
              </a:ext>
            </a:extLst>
          </p:cNvPr>
          <p:cNvSpPr>
            <a:spLocks noGrp="1"/>
          </p:cNvSpPr>
          <p:nvPr>
            <p:ph idx="1"/>
          </p:nvPr>
        </p:nvSpPr>
        <p:spPr/>
        <p:txBody>
          <a:bodyPr/>
          <a:lstStyle/>
          <a:p>
            <a:pPr marL="0" indent="0">
              <a:buNone/>
            </a:pPr>
            <a:endParaRPr lang="fr-BE" dirty="0"/>
          </a:p>
          <a:p>
            <a:pPr marL="0" indent="0">
              <a:buNone/>
            </a:pPr>
            <a:endParaRPr lang="fr-BE" dirty="0"/>
          </a:p>
          <a:p>
            <a:endParaRPr lang="fr-BE" dirty="0"/>
          </a:p>
          <a:p>
            <a:endParaRPr lang="fr-BE" dirty="0"/>
          </a:p>
          <a:p>
            <a:endParaRPr lang="fr-BE" dirty="0"/>
          </a:p>
          <a:p>
            <a:pPr marL="0" indent="0">
              <a:buNone/>
            </a:pPr>
            <a:endParaRPr lang="fr-BE" dirty="0"/>
          </a:p>
          <a:p>
            <a:endParaRPr lang="fr-BE" dirty="0"/>
          </a:p>
        </p:txBody>
      </p:sp>
      <p:graphicFrame>
        <p:nvGraphicFramePr>
          <p:cNvPr id="16" name="Tableau 16">
            <a:extLst>
              <a:ext uri="{FF2B5EF4-FFF2-40B4-BE49-F238E27FC236}">
                <a16:creationId xmlns:a16="http://schemas.microsoft.com/office/drawing/2014/main" id="{EB2C0B97-EC4D-4DFF-8F29-8060061C6FDF}"/>
              </a:ext>
            </a:extLst>
          </p:cNvPr>
          <p:cNvGraphicFramePr>
            <a:graphicFrameLocks noGrp="1"/>
          </p:cNvGraphicFramePr>
          <p:nvPr/>
        </p:nvGraphicFramePr>
        <p:xfrm>
          <a:off x="1633620" y="1825625"/>
          <a:ext cx="8924758" cy="1320800"/>
        </p:xfrm>
        <a:graphic>
          <a:graphicData uri="http://schemas.openxmlformats.org/drawingml/2006/table">
            <a:tbl>
              <a:tblPr firstRow="1" bandRow="1">
                <a:tableStyleId>{93296810-A885-4BE3-A3E7-6D5BEEA58F35}</a:tableStyleId>
              </a:tblPr>
              <a:tblGrid>
                <a:gridCol w="7756320">
                  <a:extLst>
                    <a:ext uri="{9D8B030D-6E8A-4147-A177-3AD203B41FA5}">
                      <a16:colId xmlns:a16="http://schemas.microsoft.com/office/drawing/2014/main" val="1481289484"/>
                    </a:ext>
                  </a:extLst>
                </a:gridCol>
                <a:gridCol w="1168438">
                  <a:extLst>
                    <a:ext uri="{9D8B030D-6E8A-4147-A177-3AD203B41FA5}">
                      <a16:colId xmlns:a16="http://schemas.microsoft.com/office/drawing/2014/main" val="2164119352"/>
                    </a:ext>
                  </a:extLst>
                </a:gridCol>
              </a:tblGrid>
              <a:tr h="370840">
                <a:tc gridSpan="2">
                  <a:txBody>
                    <a:bodyPr/>
                    <a:lstStyle/>
                    <a:p>
                      <a:r>
                        <a:rPr lang="fr-BE" sz="3200" dirty="0"/>
                        <a:t>Femmes</a:t>
                      </a:r>
                    </a:p>
                  </a:txBody>
                  <a:tcPr/>
                </a:tc>
                <a:tc hMerge="1">
                  <a:txBody>
                    <a:bodyPr/>
                    <a:lstStyle/>
                    <a:p>
                      <a:endParaRPr lang="fr-BE" dirty="0"/>
                    </a:p>
                  </a:txBody>
                  <a:tcPr/>
                </a:tc>
                <a:extLst>
                  <a:ext uri="{0D108BD9-81ED-4DB2-BD59-A6C34878D82A}">
                    <a16:rowId xmlns:a16="http://schemas.microsoft.com/office/drawing/2014/main" val="364500700"/>
                  </a:ext>
                </a:extLst>
              </a:tr>
              <a:tr h="370840">
                <a:tc>
                  <a:txBody>
                    <a:bodyPr/>
                    <a:lstStyle/>
                    <a:p>
                      <a:r>
                        <a:rPr lang="fr-FR" dirty="0"/>
                        <a:t>De préférence quand il est organisé en un jour</a:t>
                      </a:r>
                      <a:endParaRPr lang="fr-BE" dirty="0"/>
                    </a:p>
                  </a:txBody>
                  <a:tcPr/>
                </a:tc>
                <a:tc>
                  <a:txBody>
                    <a:bodyPr/>
                    <a:lstStyle/>
                    <a:p>
                      <a:r>
                        <a:rPr lang="fr-BE" dirty="0"/>
                        <a:t>74,4%</a:t>
                      </a:r>
                    </a:p>
                  </a:txBody>
                  <a:tcPr/>
                </a:tc>
                <a:extLst>
                  <a:ext uri="{0D108BD9-81ED-4DB2-BD59-A6C34878D82A}">
                    <a16:rowId xmlns:a16="http://schemas.microsoft.com/office/drawing/2014/main" val="1918342970"/>
                  </a:ext>
                </a:extLst>
              </a:tr>
              <a:tr h="370840">
                <a:tc>
                  <a:txBody>
                    <a:bodyPr/>
                    <a:lstStyle/>
                    <a:p>
                      <a:r>
                        <a:rPr lang="fr-FR" dirty="0"/>
                        <a:t>De préférence quand il est organisé en deux jours</a:t>
                      </a:r>
                      <a:endParaRPr lang="fr-BE" dirty="0"/>
                    </a:p>
                  </a:txBody>
                  <a:tcPr/>
                </a:tc>
                <a:tc>
                  <a:txBody>
                    <a:bodyPr/>
                    <a:lstStyle/>
                    <a:p>
                      <a:r>
                        <a:rPr lang="fr-BE" dirty="0"/>
                        <a:t>  2,9%</a:t>
                      </a:r>
                    </a:p>
                  </a:txBody>
                  <a:tcPr/>
                </a:tc>
                <a:extLst>
                  <a:ext uri="{0D108BD9-81ED-4DB2-BD59-A6C34878D82A}">
                    <a16:rowId xmlns:a16="http://schemas.microsoft.com/office/drawing/2014/main" val="2550543880"/>
                  </a:ext>
                </a:extLst>
              </a:tr>
            </a:tbl>
          </a:graphicData>
        </a:graphic>
      </p:graphicFrame>
      <p:graphicFrame>
        <p:nvGraphicFramePr>
          <p:cNvPr id="17" name="Tableau 17">
            <a:extLst>
              <a:ext uri="{FF2B5EF4-FFF2-40B4-BE49-F238E27FC236}">
                <a16:creationId xmlns:a16="http://schemas.microsoft.com/office/drawing/2014/main" id="{AD775596-19C8-43CD-A038-9863F1C8C147}"/>
              </a:ext>
            </a:extLst>
          </p:cNvPr>
          <p:cNvGraphicFramePr>
            <a:graphicFrameLocks noGrp="1"/>
          </p:cNvGraphicFramePr>
          <p:nvPr/>
        </p:nvGraphicFramePr>
        <p:xfrm>
          <a:off x="1633620" y="3927893"/>
          <a:ext cx="8924758" cy="1320800"/>
        </p:xfrm>
        <a:graphic>
          <a:graphicData uri="http://schemas.openxmlformats.org/drawingml/2006/table">
            <a:tbl>
              <a:tblPr firstRow="1" bandRow="1">
                <a:tableStyleId>{93296810-A885-4BE3-A3E7-6D5BEEA58F35}</a:tableStyleId>
              </a:tblPr>
              <a:tblGrid>
                <a:gridCol w="7751012">
                  <a:extLst>
                    <a:ext uri="{9D8B030D-6E8A-4147-A177-3AD203B41FA5}">
                      <a16:colId xmlns:a16="http://schemas.microsoft.com/office/drawing/2014/main" val="2900101458"/>
                    </a:ext>
                  </a:extLst>
                </a:gridCol>
                <a:gridCol w="1173746">
                  <a:extLst>
                    <a:ext uri="{9D8B030D-6E8A-4147-A177-3AD203B41FA5}">
                      <a16:colId xmlns:a16="http://schemas.microsoft.com/office/drawing/2014/main" val="1423503091"/>
                    </a:ext>
                  </a:extLst>
                </a:gridCol>
              </a:tblGrid>
              <a:tr h="370840">
                <a:tc gridSpan="2">
                  <a:txBody>
                    <a:bodyPr/>
                    <a:lstStyle/>
                    <a:p>
                      <a:pPr marL="0" algn="l" defTabSz="914400" rtl="0" eaLnBrk="1" latinLnBrk="0" hangingPunct="1"/>
                      <a:r>
                        <a:rPr lang="fr-BE" sz="3200" b="1" kern="1200" dirty="0">
                          <a:solidFill>
                            <a:schemeClr val="lt1"/>
                          </a:solidFill>
                          <a:latin typeface="+mn-lt"/>
                          <a:ea typeface="+mn-ea"/>
                          <a:cs typeface="+mn-cs"/>
                        </a:rPr>
                        <a:t>Hommes</a:t>
                      </a:r>
                    </a:p>
                  </a:txBody>
                  <a:tcPr/>
                </a:tc>
                <a:tc hMerge="1">
                  <a:txBody>
                    <a:bodyPr/>
                    <a:lstStyle/>
                    <a:p>
                      <a:endParaRPr lang="fr-BE" dirty="0"/>
                    </a:p>
                  </a:txBody>
                  <a:tcPr/>
                </a:tc>
                <a:extLst>
                  <a:ext uri="{0D108BD9-81ED-4DB2-BD59-A6C34878D82A}">
                    <a16:rowId xmlns:a16="http://schemas.microsoft.com/office/drawing/2014/main" val="1746805236"/>
                  </a:ext>
                </a:extLst>
              </a:tr>
              <a:tr h="370840">
                <a:tc>
                  <a:txBody>
                    <a:bodyPr/>
                    <a:lstStyle/>
                    <a:p>
                      <a:r>
                        <a:rPr lang="fr-FR" dirty="0"/>
                        <a:t>De préférence quand il est organisé en un jour</a:t>
                      </a:r>
                      <a:endParaRPr lang="fr-BE" dirty="0"/>
                    </a:p>
                  </a:txBody>
                  <a:tcPr/>
                </a:tc>
                <a:tc>
                  <a:txBody>
                    <a:bodyPr/>
                    <a:lstStyle/>
                    <a:p>
                      <a:r>
                        <a:rPr lang="fr-BE" dirty="0"/>
                        <a:t>73,2%</a:t>
                      </a:r>
                    </a:p>
                  </a:txBody>
                  <a:tcPr/>
                </a:tc>
                <a:extLst>
                  <a:ext uri="{0D108BD9-81ED-4DB2-BD59-A6C34878D82A}">
                    <a16:rowId xmlns:a16="http://schemas.microsoft.com/office/drawing/2014/main" val="1418501873"/>
                  </a:ext>
                </a:extLst>
              </a:tr>
              <a:tr h="370840">
                <a:tc>
                  <a:txBody>
                    <a:bodyPr/>
                    <a:lstStyle/>
                    <a:p>
                      <a:r>
                        <a:rPr lang="fr-FR" dirty="0"/>
                        <a:t>De préférence quand il est organisé en deux jours</a:t>
                      </a:r>
                      <a:endParaRPr lang="fr-BE" dirty="0"/>
                    </a:p>
                  </a:txBody>
                  <a:tcPr/>
                </a:tc>
                <a:tc>
                  <a:txBody>
                    <a:bodyPr/>
                    <a:lstStyle/>
                    <a:p>
                      <a:r>
                        <a:rPr lang="fr-BE" dirty="0"/>
                        <a:t>  1,6%</a:t>
                      </a:r>
                    </a:p>
                  </a:txBody>
                  <a:tcPr/>
                </a:tc>
                <a:extLst>
                  <a:ext uri="{0D108BD9-81ED-4DB2-BD59-A6C34878D82A}">
                    <a16:rowId xmlns:a16="http://schemas.microsoft.com/office/drawing/2014/main" val="3277415664"/>
                  </a:ext>
                </a:extLst>
              </a:tr>
            </a:tbl>
          </a:graphicData>
        </a:graphic>
      </p:graphicFrame>
    </p:spTree>
    <p:extLst>
      <p:ext uri="{BB962C8B-B14F-4D97-AF65-F5344CB8AC3E}">
        <p14:creationId xmlns:p14="http://schemas.microsoft.com/office/powerpoint/2010/main" val="22314233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B794D13-CC07-4D42-AFA7-8A017B5BB01C}"/>
              </a:ext>
              <a:ext uri="{C183D7F6-B498-43B3-948B-1728B52AA6E4}">
                <adec:decorative xmlns:adec="http://schemas.microsoft.com/office/drawing/2017/decorative" val="1"/>
              </a:ext>
            </a:extLst>
          </p:cNvPr>
          <p:cNvSpPr/>
          <p:nvPr/>
        </p:nvSpPr>
        <p:spPr>
          <a:xfrm>
            <a:off x="11607800" y="0"/>
            <a:ext cx="584200" cy="584200"/>
          </a:xfrm>
          <a:prstGeom prst="rect">
            <a:avLst/>
          </a:prstGeom>
          <a:solidFill>
            <a:srgbClr val="CD00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1">
              <a:ln>
                <a:noFill/>
              </a:ln>
              <a:solidFill>
                <a:srgbClr val="0F2D40"/>
              </a:solidFill>
              <a:effectLst/>
              <a:uLnTx/>
              <a:uFillTx/>
              <a:latin typeface="Montserrat" panose="00000500000000000000" pitchFamily="2" charset="0"/>
              <a:ea typeface="+mn-ea"/>
              <a:cs typeface="+mn-cs"/>
            </a:endParaRPr>
          </a:p>
        </p:txBody>
      </p:sp>
      <p:sp>
        <p:nvSpPr>
          <p:cNvPr id="5" name="Rectangle 4">
            <a:extLst>
              <a:ext uri="{FF2B5EF4-FFF2-40B4-BE49-F238E27FC236}">
                <a16:creationId xmlns:a16="http://schemas.microsoft.com/office/drawing/2014/main" id="{C4A71911-2F65-40FA-8D47-7174D5FDEFF3}"/>
              </a:ext>
              <a:ext uri="{C183D7F6-B498-43B3-948B-1728B52AA6E4}">
                <adec:decorative xmlns:adec="http://schemas.microsoft.com/office/drawing/2017/decorative" val="1"/>
              </a:ext>
            </a:extLst>
          </p:cNvPr>
          <p:cNvSpPr/>
          <p:nvPr/>
        </p:nvSpPr>
        <p:spPr>
          <a:xfrm>
            <a:off x="0" y="6273800"/>
            <a:ext cx="584200" cy="584200"/>
          </a:xfrm>
          <a:prstGeom prst="rect">
            <a:avLst/>
          </a:prstGeom>
          <a:solidFill>
            <a:srgbClr val="0F2D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1">
              <a:ln>
                <a:noFill/>
              </a:ln>
              <a:solidFill>
                <a:srgbClr val="0F2D40"/>
              </a:solidFill>
              <a:effectLst/>
              <a:uLnTx/>
              <a:uFillTx/>
              <a:latin typeface="Montserrat" panose="00000500000000000000" pitchFamily="2" charset="0"/>
              <a:ea typeface="+mn-ea"/>
              <a:cs typeface="+mn-cs"/>
            </a:endParaRPr>
          </a:p>
        </p:txBody>
      </p:sp>
      <p:sp>
        <p:nvSpPr>
          <p:cNvPr id="6" name="Espace réservé de la date 4">
            <a:extLst>
              <a:ext uri="{FF2B5EF4-FFF2-40B4-BE49-F238E27FC236}">
                <a16:creationId xmlns:a16="http://schemas.microsoft.com/office/drawing/2014/main" id="{12DC400C-3853-4BD9-909D-5094BC9B6666}"/>
              </a:ext>
            </a:extLst>
          </p:cNvPr>
          <p:cNvSpPr txBox="1">
            <a:spLocks/>
          </p:cNvSpPr>
          <p:nvPr/>
        </p:nvSpPr>
        <p:spPr>
          <a:xfrm>
            <a:off x="838200" y="6356350"/>
            <a:ext cx="2743200" cy="365125"/>
          </a:xfrm>
          <a:prstGeom prst="rect">
            <a:avLst/>
          </a:prstGeom>
        </p:spPr>
        <p:txBody>
          <a:bodyPr vert="horz" lIns="91440" tIns="45720" rIns="91440" bIns="45720" rtlCol="0" anchor="ctr"/>
          <a:lstStyle>
            <a:defPPr rtl="0">
              <a:defRPr lang="fr-fr"/>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1">
                <a:ln>
                  <a:noFill/>
                </a:ln>
                <a:solidFill>
                  <a:prstClr val="white">
                    <a:lumMod val="75000"/>
                  </a:prstClr>
                </a:solidFill>
                <a:effectLst/>
                <a:uLnTx/>
                <a:uFillTx/>
                <a:latin typeface="Montserrat" panose="00000500000000000000" pitchFamily="2" charset="0"/>
                <a:ea typeface="+mn-ea"/>
                <a:cs typeface="+mn-cs"/>
              </a:rPr>
              <a:t>24/01/2022</a:t>
            </a:r>
          </a:p>
        </p:txBody>
      </p:sp>
      <p:sp>
        <p:nvSpPr>
          <p:cNvPr id="7" name="Espace réservé du numéro de diapositive 7">
            <a:extLst>
              <a:ext uri="{FF2B5EF4-FFF2-40B4-BE49-F238E27FC236}">
                <a16:creationId xmlns:a16="http://schemas.microsoft.com/office/drawing/2014/main" id="{5014E034-6FE7-4C11-943F-6710616C0CD5}"/>
              </a:ext>
            </a:extLst>
          </p:cNvPr>
          <p:cNvSpPr txBox="1">
            <a:spLocks/>
          </p:cNvSpPr>
          <p:nvPr/>
        </p:nvSpPr>
        <p:spPr>
          <a:xfrm>
            <a:off x="8610600" y="6356350"/>
            <a:ext cx="2743200" cy="365125"/>
          </a:xfrm>
          <a:prstGeom prst="rect">
            <a:avLst/>
          </a:prstGeom>
        </p:spPr>
        <p:txBody>
          <a:bodyPr vert="horz" lIns="91440" tIns="45720" rIns="91440" bIns="45720" rtlCol="0" anchor="ctr"/>
          <a:lstStyle>
            <a:defPPr rtl="0">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A4A7955-6230-48B4-BD8B-A7C460F75945}" type="slidenum">
              <a:rPr kumimoji="0" lang="fr-FR" sz="1400" b="0" i="0" u="none" strike="noStrike" kern="1200" cap="none" spc="0" normalizeH="0" baseline="0" noProof="1" smtClean="0">
                <a:ln>
                  <a:noFill/>
                </a:ln>
                <a:solidFill>
                  <a:prstClr val="white">
                    <a:lumMod val="75000"/>
                  </a:prstClr>
                </a:solidFill>
                <a:effectLst/>
                <a:uLnTx/>
                <a:uFillTx/>
                <a:latin typeface="Montserrat" panose="00000500000000000000"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fr-FR" sz="1400" b="0" i="0" u="none" strike="noStrike" kern="1200" cap="none" spc="0" normalizeH="0" baseline="0" noProof="1">
              <a:ln>
                <a:noFill/>
              </a:ln>
              <a:solidFill>
                <a:prstClr val="white">
                  <a:lumMod val="75000"/>
                </a:prstClr>
              </a:solidFill>
              <a:effectLst/>
              <a:uLnTx/>
              <a:uFillTx/>
              <a:latin typeface="Montserrat" panose="00000500000000000000" pitchFamily="2" charset="0"/>
              <a:ea typeface="+mn-ea"/>
              <a:cs typeface="+mn-cs"/>
            </a:endParaRPr>
          </a:p>
        </p:txBody>
      </p:sp>
      <p:sp>
        <p:nvSpPr>
          <p:cNvPr id="12" name="Titre 11">
            <a:extLst>
              <a:ext uri="{FF2B5EF4-FFF2-40B4-BE49-F238E27FC236}">
                <a16:creationId xmlns:a16="http://schemas.microsoft.com/office/drawing/2014/main" id="{0DC96D4E-BE6F-4ED9-9474-12DDCBBE5AC4}"/>
              </a:ext>
            </a:extLst>
          </p:cNvPr>
          <p:cNvSpPr>
            <a:spLocks noGrp="1"/>
          </p:cNvSpPr>
          <p:nvPr>
            <p:ph type="title"/>
          </p:nvPr>
        </p:nvSpPr>
        <p:spPr>
          <a:xfrm>
            <a:off x="838200" y="365126"/>
            <a:ext cx="10515600" cy="720724"/>
          </a:xfrm>
        </p:spPr>
        <p:txBody>
          <a:bodyPr>
            <a:noAutofit/>
          </a:bodyPr>
          <a:lstStyle/>
          <a:p>
            <a:pPr algn="ctr"/>
            <a:r>
              <a:rPr lang="fr-BE" sz="3200" b="1" dirty="0">
                <a:solidFill>
                  <a:srgbClr val="0F2D40"/>
                </a:solidFill>
                <a:latin typeface="Montserrat" panose="00000500000000000000" pitchFamily="2" charset="0"/>
              </a:rPr>
              <a:t>Préférences en double homogène</a:t>
            </a:r>
            <a:endParaRPr lang="fr-BE" sz="3200" dirty="0">
              <a:solidFill>
                <a:srgbClr val="0F2D40"/>
              </a:solidFill>
              <a:latin typeface="Montserrat" panose="00000500000000000000" pitchFamily="2" charset="0"/>
            </a:endParaRPr>
          </a:p>
        </p:txBody>
      </p:sp>
      <p:sp>
        <p:nvSpPr>
          <p:cNvPr id="10" name="Espace réservé du contenu 9">
            <a:extLst>
              <a:ext uri="{FF2B5EF4-FFF2-40B4-BE49-F238E27FC236}">
                <a16:creationId xmlns:a16="http://schemas.microsoft.com/office/drawing/2014/main" id="{A0C77519-1F62-4F26-A5D2-17B447EDEFF0}"/>
              </a:ext>
            </a:extLst>
          </p:cNvPr>
          <p:cNvSpPr>
            <a:spLocks noGrp="1"/>
          </p:cNvSpPr>
          <p:nvPr>
            <p:ph idx="1"/>
          </p:nvPr>
        </p:nvSpPr>
        <p:spPr/>
        <p:txBody>
          <a:bodyPr/>
          <a:lstStyle/>
          <a:p>
            <a:pPr marL="0" indent="0">
              <a:buNone/>
            </a:pPr>
            <a:endParaRPr lang="fr-BE" dirty="0"/>
          </a:p>
          <a:p>
            <a:pPr marL="0" indent="0">
              <a:buNone/>
            </a:pPr>
            <a:endParaRPr lang="fr-BE" dirty="0"/>
          </a:p>
          <a:p>
            <a:endParaRPr lang="fr-BE" dirty="0"/>
          </a:p>
          <a:p>
            <a:endParaRPr lang="fr-BE" dirty="0"/>
          </a:p>
          <a:p>
            <a:endParaRPr lang="fr-BE" dirty="0"/>
          </a:p>
          <a:p>
            <a:pPr marL="0" indent="0">
              <a:buNone/>
            </a:pPr>
            <a:endParaRPr lang="fr-BE" dirty="0"/>
          </a:p>
          <a:p>
            <a:endParaRPr lang="fr-BE" dirty="0"/>
          </a:p>
        </p:txBody>
      </p:sp>
      <p:graphicFrame>
        <p:nvGraphicFramePr>
          <p:cNvPr id="16" name="Tableau 16">
            <a:extLst>
              <a:ext uri="{FF2B5EF4-FFF2-40B4-BE49-F238E27FC236}">
                <a16:creationId xmlns:a16="http://schemas.microsoft.com/office/drawing/2014/main" id="{EB2C0B97-EC4D-4DFF-8F29-8060061C6FDF}"/>
              </a:ext>
            </a:extLst>
          </p:cNvPr>
          <p:cNvGraphicFramePr>
            <a:graphicFrameLocks noGrp="1"/>
          </p:cNvGraphicFramePr>
          <p:nvPr/>
        </p:nvGraphicFramePr>
        <p:xfrm>
          <a:off x="1633620" y="1825625"/>
          <a:ext cx="8924758" cy="1320800"/>
        </p:xfrm>
        <a:graphic>
          <a:graphicData uri="http://schemas.openxmlformats.org/drawingml/2006/table">
            <a:tbl>
              <a:tblPr firstRow="1" bandRow="1">
                <a:tableStyleId>{93296810-A885-4BE3-A3E7-6D5BEEA58F35}</a:tableStyleId>
              </a:tblPr>
              <a:tblGrid>
                <a:gridCol w="7756320">
                  <a:extLst>
                    <a:ext uri="{9D8B030D-6E8A-4147-A177-3AD203B41FA5}">
                      <a16:colId xmlns:a16="http://schemas.microsoft.com/office/drawing/2014/main" val="1481289484"/>
                    </a:ext>
                  </a:extLst>
                </a:gridCol>
                <a:gridCol w="1168438">
                  <a:extLst>
                    <a:ext uri="{9D8B030D-6E8A-4147-A177-3AD203B41FA5}">
                      <a16:colId xmlns:a16="http://schemas.microsoft.com/office/drawing/2014/main" val="2164119352"/>
                    </a:ext>
                  </a:extLst>
                </a:gridCol>
              </a:tblGrid>
              <a:tr h="370840">
                <a:tc gridSpan="2">
                  <a:txBody>
                    <a:bodyPr/>
                    <a:lstStyle/>
                    <a:p>
                      <a:r>
                        <a:rPr lang="fr-BE" sz="3200" dirty="0"/>
                        <a:t>Femmes</a:t>
                      </a:r>
                    </a:p>
                  </a:txBody>
                  <a:tcPr/>
                </a:tc>
                <a:tc hMerge="1">
                  <a:txBody>
                    <a:bodyPr/>
                    <a:lstStyle/>
                    <a:p>
                      <a:endParaRPr lang="fr-BE" dirty="0"/>
                    </a:p>
                  </a:txBody>
                  <a:tcPr/>
                </a:tc>
                <a:extLst>
                  <a:ext uri="{0D108BD9-81ED-4DB2-BD59-A6C34878D82A}">
                    <a16:rowId xmlns:a16="http://schemas.microsoft.com/office/drawing/2014/main" val="364500700"/>
                  </a:ext>
                </a:extLst>
              </a:tr>
              <a:tr h="370840">
                <a:tc>
                  <a:txBody>
                    <a:bodyPr/>
                    <a:lstStyle/>
                    <a:p>
                      <a:r>
                        <a:rPr lang="fr-BE" dirty="0"/>
                        <a:t>De préférence en poules</a:t>
                      </a:r>
                    </a:p>
                  </a:txBody>
                  <a:tcPr/>
                </a:tc>
                <a:tc>
                  <a:txBody>
                    <a:bodyPr/>
                    <a:lstStyle/>
                    <a:p>
                      <a:r>
                        <a:rPr lang="fr-BE" dirty="0"/>
                        <a:t>77,2%</a:t>
                      </a:r>
                    </a:p>
                  </a:txBody>
                  <a:tcPr/>
                </a:tc>
                <a:extLst>
                  <a:ext uri="{0D108BD9-81ED-4DB2-BD59-A6C34878D82A}">
                    <a16:rowId xmlns:a16="http://schemas.microsoft.com/office/drawing/2014/main" val="1918342970"/>
                  </a:ext>
                </a:extLst>
              </a:tr>
              <a:tr h="370840">
                <a:tc>
                  <a:txBody>
                    <a:bodyPr/>
                    <a:lstStyle/>
                    <a:p>
                      <a:r>
                        <a:rPr lang="fr-FR" dirty="0"/>
                        <a:t>De préférence en élimination directe</a:t>
                      </a:r>
                      <a:endParaRPr lang="fr-BE" dirty="0"/>
                    </a:p>
                  </a:txBody>
                  <a:tcPr/>
                </a:tc>
                <a:tc>
                  <a:txBody>
                    <a:bodyPr/>
                    <a:lstStyle/>
                    <a:p>
                      <a:r>
                        <a:rPr lang="fr-BE" dirty="0"/>
                        <a:t>  1,8%</a:t>
                      </a:r>
                    </a:p>
                  </a:txBody>
                  <a:tcPr/>
                </a:tc>
                <a:extLst>
                  <a:ext uri="{0D108BD9-81ED-4DB2-BD59-A6C34878D82A}">
                    <a16:rowId xmlns:a16="http://schemas.microsoft.com/office/drawing/2014/main" val="2550543880"/>
                  </a:ext>
                </a:extLst>
              </a:tr>
            </a:tbl>
          </a:graphicData>
        </a:graphic>
      </p:graphicFrame>
      <p:graphicFrame>
        <p:nvGraphicFramePr>
          <p:cNvPr id="17" name="Tableau 17">
            <a:extLst>
              <a:ext uri="{FF2B5EF4-FFF2-40B4-BE49-F238E27FC236}">
                <a16:creationId xmlns:a16="http://schemas.microsoft.com/office/drawing/2014/main" id="{AD775596-19C8-43CD-A038-9863F1C8C147}"/>
              </a:ext>
            </a:extLst>
          </p:cNvPr>
          <p:cNvGraphicFramePr>
            <a:graphicFrameLocks noGrp="1"/>
          </p:cNvGraphicFramePr>
          <p:nvPr/>
        </p:nvGraphicFramePr>
        <p:xfrm>
          <a:off x="1633620" y="3927893"/>
          <a:ext cx="8924758" cy="1320800"/>
        </p:xfrm>
        <a:graphic>
          <a:graphicData uri="http://schemas.openxmlformats.org/drawingml/2006/table">
            <a:tbl>
              <a:tblPr firstRow="1" bandRow="1">
                <a:tableStyleId>{93296810-A885-4BE3-A3E7-6D5BEEA58F35}</a:tableStyleId>
              </a:tblPr>
              <a:tblGrid>
                <a:gridCol w="7751012">
                  <a:extLst>
                    <a:ext uri="{9D8B030D-6E8A-4147-A177-3AD203B41FA5}">
                      <a16:colId xmlns:a16="http://schemas.microsoft.com/office/drawing/2014/main" val="2900101458"/>
                    </a:ext>
                  </a:extLst>
                </a:gridCol>
                <a:gridCol w="1173746">
                  <a:extLst>
                    <a:ext uri="{9D8B030D-6E8A-4147-A177-3AD203B41FA5}">
                      <a16:colId xmlns:a16="http://schemas.microsoft.com/office/drawing/2014/main" val="1423503091"/>
                    </a:ext>
                  </a:extLst>
                </a:gridCol>
              </a:tblGrid>
              <a:tr h="370840">
                <a:tc gridSpan="2">
                  <a:txBody>
                    <a:bodyPr/>
                    <a:lstStyle/>
                    <a:p>
                      <a:pPr marL="0" algn="l" defTabSz="914400" rtl="0" eaLnBrk="1" latinLnBrk="0" hangingPunct="1"/>
                      <a:r>
                        <a:rPr lang="fr-BE" sz="3200" b="1" kern="1200" dirty="0">
                          <a:solidFill>
                            <a:schemeClr val="lt1"/>
                          </a:solidFill>
                          <a:latin typeface="+mn-lt"/>
                          <a:ea typeface="+mn-ea"/>
                          <a:cs typeface="+mn-cs"/>
                        </a:rPr>
                        <a:t>Hommes</a:t>
                      </a:r>
                    </a:p>
                  </a:txBody>
                  <a:tcPr/>
                </a:tc>
                <a:tc hMerge="1">
                  <a:txBody>
                    <a:bodyPr/>
                    <a:lstStyle/>
                    <a:p>
                      <a:endParaRPr lang="fr-BE" dirty="0"/>
                    </a:p>
                  </a:txBody>
                  <a:tcPr/>
                </a:tc>
                <a:extLst>
                  <a:ext uri="{0D108BD9-81ED-4DB2-BD59-A6C34878D82A}">
                    <a16:rowId xmlns:a16="http://schemas.microsoft.com/office/drawing/2014/main" val="1746805236"/>
                  </a:ext>
                </a:extLst>
              </a:tr>
              <a:tr h="370840">
                <a:tc>
                  <a:txBody>
                    <a:bodyPr/>
                    <a:lstStyle/>
                    <a:p>
                      <a:r>
                        <a:rPr lang="fr-BE" dirty="0"/>
                        <a:t>De préférence en poules</a:t>
                      </a:r>
                    </a:p>
                  </a:txBody>
                  <a:tcPr/>
                </a:tc>
                <a:tc>
                  <a:txBody>
                    <a:bodyPr/>
                    <a:lstStyle/>
                    <a:p>
                      <a:r>
                        <a:rPr lang="fr-BE" dirty="0"/>
                        <a:t>70,8%</a:t>
                      </a:r>
                    </a:p>
                  </a:txBody>
                  <a:tcPr/>
                </a:tc>
                <a:extLst>
                  <a:ext uri="{0D108BD9-81ED-4DB2-BD59-A6C34878D82A}">
                    <a16:rowId xmlns:a16="http://schemas.microsoft.com/office/drawing/2014/main" val="1418501873"/>
                  </a:ext>
                </a:extLst>
              </a:tr>
              <a:tr h="370840">
                <a:tc>
                  <a:txBody>
                    <a:bodyPr/>
                    <a:lstStyle/>
                    <a:p>
                      <a:r>
                        <a:rPr lang="fr-FR" dirty="0"/>
                        <a:t>De préférence en élimination directe</a:t>
                      </a:r>
                      <a:endParaRPr lang="fr-BE" dirty="0"/>
                    </a:p>
                  </a:txBody>
                  <a:tcPr/>
                </a:tc>
                <a:tc>
                  <a:txBody>
                    <a:bodyPr/>
                    <a:lstStyle/>
                    <a:p>
                      <a:r>
                        <a:rPr lang="fr-BE" dirty="0"/>
                        <a:t>  3,6%</a:t>
                      </a:r>
                    </a:p>
                  </a:txBody>
                  <a:tcPr/>
                </a:tc>
                <a:extLst>
                  <a:ext uri="{0D108BD9-81ED-4DB2-BD59-A6C34878D82A}">
                    <a16:rowId xmlns:a16="http://schemas.microsoft.com/office/drawing/2014/main" val="3277415664"/>
                  </a:ext>
                </a:extLst>
              </a:tr>
            </a:tbl>
          </a:graphicData>
        </a:graphic>
      </p:graphicFrame>
    </p:spTree>
    <p:extLst>
      <p:ext uri="{BB962C8B-B14F-4D97-AF65-F5344CB8AC3E}">
        <p14:creationId xmlns:p14="http://schemas.microsoft.com/office/powerpoint/2010/main" val="28543378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B794D13-CC07-4D42-AFA7-8A017B5BB01C}"/>
              </a:ext>
              <a:ext uri="{C183D7F6-B498-43B3-948B-1728B52AA6E4}">
                <adec:decorative xmlns:adec="http://schemas.microsoft.com/office/drawing/2017/decorative" val="1"/>
              </a:ext>
            </a:extLst>
          </p:cNvPr>
          <p:cNvSpPr/>
          <p:nvPr/>
        </p:nvSpPr>
        <p:spPr>
          <a:xfrm>
            <a:off x="11607800" y="0"/>
            <a:ext cx="584200" cy="584200"/>
          </a:xfrm>
          <a:prstGeom prst="rect">
            <a:avLst/>
          </a:prstGeom>
          <a:solidFill>
            <a:srgbClr val="CD00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1">
              <a:ln>
                <a:noFill/>
              </a:ln>
              <a:solidFill>
                <a:srgbClr val="0F2D40"/>
              </a:solidFill>
              <a:effectLst/>
              <a:uLnTx/>
              <a:uFillTx/>
              <a:latin typeface="Montserrat" panose="00000500000000000000" pitchFamily="2" charset="0"/>
              <a:ea typeface="+mn-ea"/>
              <a:cs typeface="+mn-cs"/>
            </a:endParaRPr>
          </a:p>
        </p:txBody>
      </p:sp>
      <p:sp>
        <p:nvSpPr>
          <p:cNvPr id="5" name="Rectangle 4">
            <a:extLst>
              <a:ext uri="{FF2B5EF4-FFF2-40B4-BE49-F238E27FC236}">
                <a16:creationId xmlns:a16="http://schemas.microsoft.com/office/drawing/2014/main" id="{C4A71911-2F65-40FA-8D47-7174D5FDEFF3}"/>
              </a:ext>
              <a:ext uri="{C183D7F6-B498-43B3-948B-1728B52AA6E4}">
                <adec:decorative xmlns:adec="http://schemas.microsoft.com/office/drawing/2017/decorative" val="1"/>
              </a:ext>
            </a:extLst>
          </p:cNvPr>
          <p:cNvSpPr/>
          <p:nvPr/>
        </p:nvSpPr>
        <p:spPr>
          <a:xfrm>
            <a:off x="0" y="6273800"/>
            <a:ext cx="584200" cy="584200"/>
          </a:xfrm>
          <a:prstGeom prst="rect">
            <a:avLst/>
          </a:prstGeom>
          <a:solidFill>
            <a:srgbClr val="0F2D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1">
              <a:ln>
                <a:noFill/>
              </a:ln>
              <a:solidFill>
                <a:srgbClr val="0F2D40"/>
              </a:solidFill>
              <a:effectLst/>
              <a:uLnTx/>
              <a:uFillTx/>
              <a:latin typeface="Montserrat" panose="00000500000000000000" pitchFamily="2" charset="0"/>
              <a:ea typeface="+mn-ea"/>
              <a:cs typeface="+mn-cs"/>
            </a:endParaRPr>
          </a:p>
        </p:txBody>
      </p:sp>
      <p:sp>
        <p:nvSpPr>
          <p:cNvPr id="6" name="Espace réservé de la date 4">
            <a:extLst>
              <a:ext uri="{FF2B5EF4-FFF2-40B4-BE49-F238E27FC236}">
                <a16:creationId xmlns:a16="http://schemas.microsoft.com/office/drawing/2014/main" id="{12DC400C-3853-4BD9-909D-5094BC9B6666}"/>
              </a:ext>
            </a:extLst>
          </p:cNvPr>
          <p:cNvSpPr txBox="1">
            <a:spLocks/>
          </p:cNvSpPr>
          <p:nvPr/>
        </p:nvSpPr>
        <p:spPr>
          <a:xfrm>
            <a:off x="838200" y="6356350"/>
            <a:ext cx="2743200" cy="365125"/>
          </a:xfrm>
          <a:prstGeom prst="rect">
            <a:avLst/>
          </a:prstGeom>
        </p:spPr>
        <p:txBody>
          <a:bodyPr vert="horz" lIns="91440" tIns="45720" rIns="91440" bIns="45720" rtlCol="0" anchor="ctr"/>
          <a:lstStyle>
            <a:defPPr rtl="0">
              <a:defRPr lang="fr-fr"/>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1">
                <a:ln>
                  <a:noFill/>
                </a:ln>
                <a:solidFill>
                  <a:prstClr val="white">
                    <a:lumMod val="75000"/>
                  </a:prstClr>
                </a:solidFill>
                <a:effectLst/>
                <a:uLnTx/>
                <a:uFillTx/>
                <a:latin typeface="Montserrat" panose="00000500000000000000" pitchFamily="2" charset="0"/>
                <a:ea typeface="+mn-ea"/>
                <a:cs typeface="+mn-cs"/>
              </a:rPr>
              <a:t>24/01/2022</a:t>
            </a:r>
          </a:p>
        </p:txBody>
      </p:sp>
      <p:sp>
        <p:nvSpPr>
          <p:cNvPr id="7" name="Espace réservé du numéro de diapositive 7">
            <a:extLst>
              <a:ext uri="{FF2B5EF4-FFF2-40B4-BE49-F238E27FC236}">
                <a16:creationId xmlns:a16="http://schemas.microsoft.com/office/drawing/2014/main" id="{5014E034-6FE7-4C11-943F-6710616C0CD5}"/>
              </a:ext>
            </a:extLst>
          </p:cNvPr>
          <p:cNvSpPr txBox="1">
            <a:spLocks/>
          </p:cNvSpPr>
          <p:nvPr/>
        </p:nvSpPr>
        <p:spPr>
          <a:xfrm>
            <a:off x="8610600" y="6356350"/>
            <a:ext cx="2743200" cy="365125"/>
          </a:xfrm>
          <a:prstGeom prst="rect">
            <a:avLst/>
          </a:prstGeom>
        </p:spPr>
        <p:txBody>
          <a:bodyPr vert="horz" lIns="91440" tIns="45720" rIns="91440" bIns="45720" rtlCol="0" anchor="ctr"/>
          <a:lstStyle>
            <a:defPPr rtl="0">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A4A7955-6230-48B4-BD8B-A7C460F75945}" type="slidenum">
              <a:rPr kumimoji="0" lang="fr-FR" sz="1400" b="0" i="0" u="none" strike="noStrike" kern="1200" cap="none" spc="0" normalizeH="0" baseline="0" noProof="1" smtClean="0">
                <a:ln>
                  <a:noFill/>
                </a:ln>
                <a:solidFill>
                  <a:prstClr val="white">
                    <a:lumMod val="75000"/>
                  </a:prstClr>
                </a:solidFill>
                <a:effectLst/>
                <a:uLnTx/>
                <a:uFillTx/>
                <a:latin typeface="Montserrat" panose="00000500000000000000"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fr-FR" sz="1400" b="0" i="0" u="none" strike="noStrike" kern="1200" cap="none" spc="0" normalizeH="0" baseline="0" noProof="1">
              <a:ln>
                <a:noFill/>
              </a:ln>
              <a:solidFill>
                <a:prstClr val="white">
                  <a:lumMod val="75000"/>
                </a:prstClr>
              </a:solidFill>
              <a:effectLst/>
              <a:uLnTx/>
              <a:uFillTx/>
              <a:latin typeface="Montserrat" panose="00000500000000000000" pitchFamily="2" charset="0"/>
              <a:ea typeface="+mn-ea"/>
              <a:cs typeface="+mn-cs"/>
            </a:endParaRPr>
          </a:p>
        </p:txBody>
      </p:sp>
      <p:sp>
        <p:nvSpPr>
          <p:cNvPr id="12" name="Titre 11">
            <a:extLst>
              <a:ext uri="{FF2B5EF4-FFF2-40B4-BE49-F238E27FC236}">
                <a16:creationId xmlns:a16="http://schemas.microsoft.com/office/drawing/2014/main" id="{0DC96D4E-BE6F-4ED9-9474-12DDCBBE5AC4}"/>
              </a:ext>
            </a:extLst>
          </p:cNvPr>
          <p:cNvSpPr>
            <a:spLocks noGrp="1"/>
          </p:cNvSpPr>
          <p:nvPr>
            <p:ph type="title"/>
          </p:nvPr>
        </p:nvSpPr>
        <p:spPr>
          <a:xfrm>
            <a:off x="838200" y="365126"/>
            <a:ext cx="10515600" cy="720724"/>
          </a:xfrm>
        </p:spPr>
        <p:txBody>
          <a:bodyPr>
            <a:noAutofit/>
          </a:bodyPr>
          <a:lstStyle/>
          <a:p>
            <a:pPr algn="ctr"/>
            <a:r>
              <a:rPr lang="fr-BE" sz="3200" b="1" dirty="0">
                <a:solidFill>
                  <a:srgbClr val="0F2D40"/>
                </a:solidFill>
                <a:latin typeface="Montserrat" panose="00000500000000000000" pitchFamily="2" charset="0"/>
              </a:rPr>
              <a:t>Préférences en double mixte</a:t>
            </a:r>
            <a:endParaRPr lang="fr-BE" sz="3200" dirty="0">
              <a:solidFill>
                <a:srgbClr val="0F2D40"/>
              </a:solidFill>
              <a:latin typeface="Montserrat" panose="00000500000000000000" pitchFamily="2" charset="0"/>
            </a:endParaRPr>
          </a:p>
        </p:txBody>
      </p:sp>
      <p:sp>
        <p:nvSpPr>
          <p:cNvPr id="10" name="Espace réservé du contenu 9">
            <a:extLst>
              <a:ext uri="{FF2B5EF4-FFF2-40B4-BE49-F238E27FC236}">
                <a16:creationId xmlns:a16="http://schemas.microsoft.com/office/drawing/2014/main" id="{A0C77519-1F62-4F26-A5D2-17B447EDEFF0}"/>
              </a:ext>
            </a:extLst>
          </p:cNvPr>
          <p:cNvSpPr>
            <a:spLocks noGrp="1"/>
          </p:cNvSpPr>
          <p:nvPr>
            <p:ph idx="1"/>
          </p:nvPr>
        </p:nvSpPr>
        <p:spPr/>
        <p:txBody>
          <a:bodyPr/>
          <a:lstStyle/>
          <a:p>
            <a:pPr marL="0" indent="0">
              <a:buNone/>
            </a:pPr>
            <a:endParaRPr lang="fr-BE" dirty="0"/>
          </a:p>
          <a:p>
            <a:pPr marL="0" indent="0">
              <a:buNone/>
            </a:pPr>
            <a:endParaRPr lang="fr-BE" dirty="0"/>
          </a:p>
          <a:p>
            <a:endParaRPr lang="fr-BE" dirty="0"/>
          </a:p>
          <a:p>
            <a:endParaRPr lang="fr-BE" dirty="0"/>
          </a:p>
          <a:p>
            <a:endParaRPr lang="fr-BE" dirty="0"/>
          </a:p>
          <a:p>
            <a:pPr marL="0" indent="0">
              <a:buNone/>
            </a:pPr>
            <a:endParaRPr lang="fr-BE" dirty="0"/>
          </a:p>
          <a:p>
            <a:endParaRPr lang="fr-BE" dirty="0"/>
          </a:p>
        </p:txBody>
      </p:sp>
      <p:graphicFrame>
        <p:nvGraphicFramePr>
          <p:cNvPr id="16" name="Tableau 16">
            <a:extLst>
              <a:ext uri="{FF2B5EF4-FFF2-40B4-BE49-F238E27FC236}">
                <a16:creationId xmlns:a16="http://schemas.microsoft.com/office/drawing/2014/main" id="{EB2C0B97-EC4D-4DFF-8F29-8060061C6FDF}"/>
              </a:ext>
            </a:extLst>
          </p:cNvPr>
          <p:cNvGraphicFramePr>
            <a:graphicFrameLocks noGrp="1"/>
          </p:cNvGraphicFramePr>
          <p:nvPr/>
        </p:nvGraphicFramePr>
        <p:xfrm>
          <a:off x="1633620" y="1825625"/>
          <a:ext cx="8924758" cy="1320800"/>
        </p:xfrm>
        <a:graphic>
          <a:graphicData uri="http://schemas.openxmlformats.org/drawingml/2006/table">
            <a:tbl>
              <a:tblPr firstRow="1" bandRow="1">
                <a:tableStyleId>{93296810-A885-4BE3-A3E7-6D5BEEA58F35}</a:tableStyleId>
              </a:tblPr>
              <a:tblGrid>
                <a:gridCol w="7756320">
                  <a:extLst>
                    <a:ext uri="{9D8B030D-6E8A-4147-A177-3AD203B41FA5}">
                      <a16:colId xmlns:a16="http://schemas.microsoft.com/office/drawing/2014/main" val="1481289484"/>
                    </a:ext>
                  </a:extLst>
                </a:gridCol>
                <a:gridCol w="1168438">
                  <a:extLst>
                    <a:ext uri="{9D8B030D-6E8A-4147-A177-3AD203B41FA5}">
                      <a16:colId xmlns:a16="http://schemas.microsoft.com/office/drawing/2014/main" val="2164119352"/>
                    </a:ext>
                  </a:extLst>
                </a:gridCol>
              </a:tblGrid>
              <a:tr h="370840">
                <a:tc gridSpan="2">
                  <a:txBody>
                    <a:bodyPr/>
                    <a:lstStyle/>
                    <a:p>
                      <a:r>
                        <a:rPr lang="fr-BE" sz="3200" dirty="0"/>
                        <a:t>Femmes</a:t>
                      </a:r>
                    </a:p>
                  </a:txBody>
                  <a:tcPr/>
                </a:tc>
                <a:tc hMerge="1">
                  <a:txBody>
                    <a:bodyPr/>
                    <a:lstStyle/>
                    <a:p>
                      <a:endParaRPr lang="fr-BE" dirty="0"/>
                    </a:p>
                  </a:txBody>
                  <a:tcPr/>
                </a:tc>
                <a:extLst>
                  <a:ext uri="{0D108BD9-81ED-4DB2-BD59-A6C34878D82A}">
                    <a16:rowId xmlns:a16="http://schemas.microsoft.com/office/drawing/2014/main" val="364500700"/>
                  </a:ext>
                </a:extLst>
              </a:tr>
              <a:tr h="370840">
                <a:tc>
                  <a:txBody>
                    <a:bodyPr/>
                    <a:lstStyle/>
                    <a:p>
                      <a:r>
                        <a:rPr lang="fr-FR" dirty="0"/>
                        <a:t>De préférence quand il est organisé en un jour</a:t>
                      </a:r>
                      <a:endParaRPr lang="fr-BE" dirty="0"/>
                    </a:p>
                  </a:txBody>
                  <a:tcPr/>
                </a:tc>
                <a:tc>
                  <a:txBody>
                    <a:bodyPr/>
                    <a:lstStyle/>
                    <a:p>
                      <a:r>
                        <a:rPr lang="fr-BE" dirty="0"/>
                        <a:t>72,7%</a:t>
                      </a:r>
                    </a:p>
                  </a:txBody>
                  <a:tcPr/>
                </a:tc>
                <a:extLst>
                  <a:ext uri="{0D108BD9-81ED-4DB2-BD59-A6C34878D82A}">
                    <a16:rowId xmlns:a16="http://schemas.microsoft.com/office/drawing/2014/main" val="1918342970"/>
                  </a:ext>
                </a:extLst>
              </a:tr>
              <a:tr h="370840">
                <a:tc>
                  <a:txBody>
                    <a:bodyPr/>
                    <a:lstStyle/>
                    <a:p>
                      <a:r>
                        <a:rPr lang="fr-FR" dirty="0"/>
                        <a:t>De préférence quand il est organisé en deux jours</a:t>
                      </a:r>
                      <a:endParaRPr lang="fr-BE" dirty="0"/>
                    </a:p>
                  </a:txBody>
                  <a:tcPr/>
                </a:tc>
                <a:tc>
                  <a:txBody>
                    <a:bodyPr/>
                    <a:lstStyle/>
                    <a:p>
                      <a:r>
                        <a:rPr lang="fr-BE" dirty="0"/>
                        <a:t>  4,1%</a:t>
                      </a:r>
                    </a:p>
                  </a:txBody>
                  <a:tcPr/>
                </a:tc>
                <a:extLst>
                  <a:ext uri="{0D108BD9-81ED-4DB2-BD59-A6C34878D82A}">
                    <a16:rowId xmlns:a16="http://schemas.microsoft.com/office/drawing/2014/main" val="2550543880"/>
                  </a:ext>
                </a:extLst>
              </a:tr>
            </a:tbl>
          </a:graphicData>
        </a:graphic>
      </p:graphicFrame>
      <p:graphicFrame>
        <p:nvGraphicFramePr>
          <p:cNvPr id="17" name="Tableau 17">
            <a:extLst>
              <a:ext uri="{FF2B5EF4-FFF2-40B4-BE49-F238E27FC236}">
                <a16:creationId xmlns:a16="http://schemas.microsoft.com/office/drawing/2014/main" id="{AD775596-19C8-43CD-A038-9863F1C8C147}"/>
              </a:ext>
            </a:extLst>
          </p:cNvPr>
          <p:cNvGraphicFramePr>
            <a:graphicFrameLocks noGrp="1"/>
          </p:cNvGraphicFramePr>
          <p:nvPr/>
        </p:nvGraphicFramePr>
        <p:xfrm>
          <a:off x="1633620" y="3927893"/>
          <a:ext cx="8924758" cy="1320800"/>
        </p:xfrm>
        <a:graphic>
          <a:graphicData uri="http://schemas.openxmlformats.org/drawingml/2006/table">
            <a:tbl>
              <a:tblPr firstRow="1" bandRow="1">
                <a:tableStyleId>{93296810-A885-4BE3-A3E7-6D5BEEA58F35}</a:tableStyleId>
              </a:tblPr>
              <a:tblGrid>
                <a:gridCol w="7751012">
                  <a:extLst>
                    <a:ext uri="{9D8B030D-6E8A-4147-A177-3AD203B41FA5}">
                      <a16:colId xmlns:a16="http://schemas.microsoft.com/office/drawing/2014/main" val="2900101458"/>
                    </a:ext>
                  </a:extLst>
                </a:gridCol>
                <a:gridCol w="1173746">
                  <a:extLst>
                    <a:ext uri="{9D8B030D-6E8A-4147-A177-3AD203B41FA5}">
                      <a16:colId xmlns:a16="http://schemas.microsoft.com/office/drawing/2014/main" val="1423503091"/>
                    </a:ext>
                  </a:extLst>
                </a:gridCol>
              </a:tblGrid>
              <a:tr h="370840">
                <a:tc gridSpan="2">
                  <a:txBody>
                    <a:bodyPr/>
                    <a:lstStyle/>
                    <a:p>
                      <a:pPr marL="0" algn="l" defTabSz="914400" rtl="0" eaLnBrk="1" latinLnBrk="0" hangingPunct="1"/>
                      <a:r>
                        <a:rPr lang="fr-BE" sz="3200" b="1" kern="1200" dirty="0">
                          <a:solidFill>
                            <a:schemeClr val="lt1"/>
                          </a:solidFill>
                          <a:latin typeface="+mn-lt"/>
                          <a:ea typeface="+mn-ea"/>
                          <a:cs typeface="+mn-cs"/>
                        </a:rPr>
                        <a:t>Hommes</a:t>
                      </a:r>
                    </a:p>
                  </a:txBody>
                  <a:tcPr/>
                </a:tc>
                <a:tc hMerge="1">
                  <a:txBody>
                    <a:bodyPr/>
                    <a:lstStyle/>
                    <a:p>
                      <a:endParaRPr lang="fr-BE" dirty="0"/>
                    </a:p>
                  </a:txBody>
                  <a:tcPr/>
                </a:tc>
                <a:extLst>
                  <a:ext uri="{0D108BD9-81ED-4DB2-BD59-A6C34878D82A}">
                    <a16:rowId xmlns:a16="http://schemas.microsoft.com/office/drawing/2014/main" val="1746805236"/>
                  </a:ext>
                </a:extLst>
              </a:tr>
              <a:tr h="370840">
                <a:tc>
                  <a:txBody>
                    <a:bodyPr/>
                    <a:lstStyle/>
                    <a:p>
                      <a:r>
                        <a:rPr lang="fr-FR" dirty="0"/>
                        <a:t>De préférence quand il est organisé en un jour</a:t>
                      </a:r>
                      <a:endParaRPr lang="fr-BE" dirty="0"/>
                    </a:p>
                  </a:txBody>
                  <a:tcPr/>
                </a:tc>
                <a:tc>
                  <a:txBody>
                    <a:bodyPr/>
                    <a:lstStyle/>
                    <a:p>
                      <a:r>
                        <a:rPr lang="fr-BE" dirty="0"/>
                        <a:t>65,0%</a:t>
                      </a:r>
                    </a:p>
                  </a:txBody>
                  <a:tcPr/>
                </a:tc>
                <a:extLst>
                  <a:ext uri="{0D108BD9-81ED-4DB2-BD59-A6C34878D82A}">
                    <a16:rowId xmlns:a16="http://schemas.microsoft.com/office/drawing/2014/main" val="1418501873"/>
                  </a:ext>
                </a:extLst>
              </a:tr>
              <a:tr h="370840">
                <a:tc>
                  <a:txBody>
                    <a:bodyPr/>
                    <a:lstStyle/>
                    <a:p>
                      <a:r>
                        <a:rPr lang="fr-FR" dirty="0"/>
                        <a:t>De préférence quand il est organisé en deux jours</a:t>
                      </a:r>
                      <a:endParaRPr lang="fr-BE" dirty="0"/>
                    </a:p>
                  </a:txBody>
                  <a:tcPr/>
                </a:tc>
                <a:tc>
                  <a:txBody>
                    <a:bodyPr/>
                    <a:lstStyle/>
                    <a:p>
                      <a:r>
                        <a:rPr lang="fr-BE" dirty="0"/>
                        <a:t>  1,6%</a:t>
                      </a:r>
                    </a:p>
                  </a:txBody>
                  <a:tcPr/>
                </a:tc>
                <a:extLst>
                  <a:ext uri="{0D108BD9-81ED-4DB2-BD59-A6C34878D82A}">
                    <a16:rowId xmlns:a16="http://schemas.microsoft.com/office/drawing/2014/main" val="3277415664"/>
                  </a:ext>
                </a:extLst>
              </a:tr>
            </a:tbl>
          </a:graphicData>
        </a:graphic>
      </p:graphicFrame>
    </p:spTree>
    <p:extLst>
      <p:ext uri="{BB962C8B-B14F-4D97-AF65-F5344CB8AC3E}">
        <p14:creationId xmlns:p14="http://schemas.microsoft.com/office/powerpoint/2010/main" val="20495160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B794D13-CC07-4D42-AFA7-8A017B5BB01C}"/>
              </a:ext>
              <a:ext uri="{C183D7F6-B498-43B3-948B-1728B52AA6E4}">
                <adec:decorative xmlns:adec="http://schemas.microsoft.com/office/drawing/2017/decorative" val="1"/>
              </a:ext>
            </a:extLst>
          </p:cNvPr>
          <p:cNvSpPr/>
          <p:nvPr/>
        </p:nvSpPr>
        <p:spPr>
          <a:xfrm>
            <a:off x="11607800" y="0"/>
            <a:ext cx="584200" cy="584200"/>
          </a:xfrm>
          <a:prstGeom prst="rect">
            <a:avLst/>
          </a:prstGeom>
          <a:solidFill>
            <a:srgbClr val="CD00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1">
              <a:ln>
                <a:noFill/>
              </a:ln>
              <a:solidFill>
                <a:srgbClr val="0F2D40"/>
              </a:solidFill>
              <a:effectLst/>
              <a:uLnTx/>
              <a:uFillTx/>
              <a:latin typeface="Montserrat" panose="00000500000000000000" pitchFamily="2" charset="0"/>
              <a:ea typeface="+mn-ea"/>
              <a:cs typeface="+mn-cs"/>
            </a:endParaRPr>
          </a:p>
        </p:txBody>
      </p:sp>
      <p:sp>
        <p:nvSpPr>
          <p:cNvPr id="5" name="Rectangle 4">
            <a:extLst>
              <a:ext uri="{FF2B5EF4-FFF2-40B4-BE49-F238E27FC236}">
                <a16:creationId xmlns:a16="http://schemas.microsoft.com/office/drawing/2014/main" id="{C4A71911-2F65-40FA-8D47-7174D5FDEFF3}"/>
              </a:ext>
              <a:ext uri="{C183D7F6-B498-43B3-948B-1728B52AA6E4}">
                <adec:decorative xmlns:adec="http://schemas.microsoft.com/office/drawing/2017/decorative" val="1"/>
              </a:ext>
            </a:extLst>
          </p:cNvPr>
          <p:cNvSpPr/>
          <p:nvPr/>
        </p:nvSpPr>
        <p:spPr>
          <a:xfrm>
            <a:off x="0" y="6273800"/>
            <a:ext cx="584200" cy="584200"/>
          </a:xfrm>
          <a:prstGeom prst="rect">
            <a:avLst/>
          </a:prstGeom>
          <a:solidFill>
            <a:srgbClr val="0F2D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1">
              <a:ln>
                <a:noFill/>
              </a:ln>
              <a:solidFill>
                <a:srgbClr val="0F2D40"/>
              </a:solidFill>
              <a:effectLst/>
              <a:uLnTx/>
              <a:uFillTx/>
              <a:latin typeface="Montserrat" panose="00000500000000000000" pitchFamily="2" charset="0"/>
              <a:ea typeface="+mn-ea"/>
              <a:cs typeface="+mn-cs"/>
            </a:endParaRPr>
          </a:p>
        </p:txBody>
      </p:sp>
      <p:sp>
        <p:nvSpPr>
          <p:cNvPr id="6" name="Espace réservé de la date 4">
            <a:extLst>
              <a:ext uri="{FF2B5EF4-FFF2-40B4-BE49-F238E27FC236}">
                <a16:creationId xmlns:a16="http://schemas.microsoft.com/office/drawing/2014/main" id="{12DC400C-3853-4BD9-909D-5094BC9B6666}"/>
              </a:ext>
            </a:extLst>
          </p:cNvPr>
          <p:cNvSpPr txBox="1">
            <a:spLocks/>
          </p:cNvSpPr>
          <p:nvPr/>
        </p:nvSpPr>
        <p:spPr>
          <a:xfrm>
            <a:off x="838200" y="6356350"/>
            <a:ext cx="2743200" cy="365125"/>
          </a:xfrm>
          <a:prstGeom prst="rect">
            <a:avLst/>
          </a:prstGeom>
        </p:spPr>
        <p:txBody>
          <a:bodyPr vert="horz" lIns="91440" tIns="45720" rIns="91440" bIns="45720" rtlCol="0" anchor="ctr"/>
          <a:lstStyle>
            <a:defPPr rtl="0">
              <a:defRPr lang="fr-fr"/>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1">
                <a:ln>
                  <a:noFill/>
                </a:ln>
                <a:solidFill>
                  <a:prstClr val="white">
                    <a:lumMod val="75000"/>
                  </a:prstClr>
                </a:solidFill>
                <a:effectLst/>
                <a:uLnTx/>
                <a:uFillTx/>
                <a:latin typeface="Montserrat" panose="00000500000000000000" pitchFamily="2" charset="0"/>
                <a:ea typeface="+mn-ea"/>
                <a:cs typeface="+mn-cs"/>
              </a:rPr>
              <a:t>24/01/2022</a:t>
            </a:r>
          </a:p>
        </p:txBody>
      </p:sp>
      <p:sp>
        <p:nvSpPr>
          <p:cNvPr id="7" name="Espace réservé du numéro de diapositive 7">
            <a:extLst>
              <a:ext uri="{FF2B5EF4-FFF2-40B4-BE49-F238E27FC236}">
                <a16:creationId xmlns:a16="http://schemas.microsoft.com/office/drawing/2014/main" id="{5014E034-6FE7-4C11-943F-6710616C0CD5}"/>
              </a:ext>
            </a:extLst>
          </p:cNvPr>
          <p:cNvSpPr txBox="1">
            <a:spLocks/>
          </p:cNvSpPr>
          <p:nvPr/>
        </p:nvSpPr>
        <p:spPr>
          <a:xfrm>
            <a:off x="8610600" y="6356350"/>
            <a:ext cx="2743200" cy="365125"/>
          </a:xfrm>
          <a:prstGeom prst="rect">
            <a:avLst/>
          </a:prstGeom>
        </p:spPr>
        <p:txBody>
          <a:bodyPr vert="horz" lIns="91440" tIns="45720" rIns="91440" bIns="45720" rtlCol="0" anchor="ctr"/>
          <a:lstStyle>
            <a:defPPr rtl="0">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A4A7955-6230-48B4-BD8B-A7C460F75945}" type="slidenum">
              <a:rPr kumimoji="0" lang="fr-FR" sz="1400" b="0" i="0" u="none" strike="noStrike" kern="1200" cap="none" spc="0" normalizeH="0" baseline="0" noProof="1" smtClean="0">
                <a:ln>
                  <a:noFill/>
                </a:ln>
                <a:solidFill>
                  <a:prstClr val="white">
                    <a:lumMod val="75000"/>
                  </a:prstClr>
                </a:solidFill>
                <a:effectLst/>
                <a:uLnTx/>
                <a:uFillTx/>
                <a:latin typeface="Montserrat" panose="00000500000000000000"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fr-FR" sz="1400" b="0" i="0" u="none" strike="noStrike" kern="1200" cap="none" spc="0" normalizeH="0" baseline="0" noProof="1">
              <a:ln>
                <a:noFill/>
              </a:ln>
              <a:solidFill>
                <a:prstClr val="white">
                  <a:lumMod val="75000"/>
                </a:prstClr>
              </a:solidFill>
              <a:effectLst/>
              <a:uLnTx/>
              <a:uFillTx/>
              <a:latin typeface="Montserrat" panose="00000500000000000000" pitchFamily="2" charset="0"/>
              <a:ea typeface="+mn-ea"/>
              <a:cs typeface="+mn-cs"/>
            </a:endParaRPr>
          </a:p>
        </p:txBody>
      </p:sp>
      <p:sp>
        <p:nvSpPr>
          <p:cNvPr id="12" name="Titre 11">
            <a:extLst>
              <a:ext uri="{FF2B5EF4-FFF2-40B4-BE49-F238E27FC236}">
                <a16:creationId xmlns:a16="http://schemas.microsoft.com/office/drawing/2014/main" id="{0DC96D4E-BE6F-4ED9-9474-12DDCBBE5AC4}"/>
              </a:ext>
            </a:extLst>
          </p:cNvPr>
          <p:cNvSpPr>
            <a:spLocks noGrp="1"/>
          </p:cNvSpPr>
          <p:nvPr>
            <p:ph type="title"/>
          </p:nvPr>
        </p:nvSpPr>
        <p:spPr>
          <a:xfrm>
            <a:off x="838200" y="365126"/>
            <a:ext cx="10515600" cy="720724"/>
          </a:xfrm>
        </p:spPr>
        <p:txBody>
          <a:bodyPr>
            <a:noAutofit/>
          </a:bodyPr>
          <a:lstStyle/>
          <a:p>
            <a:pPr algn="ctr"/>
            <a:r>
              <a:rPr lang="fr-BE" sz="3200" b="1" dirty="0">
                <a:solidFill>
                  <a:srgbClr val="0F2D40"/>
                </a:solidFill>
                <a:latin typeface="Montserrat" panose="00000500000000000000" pitchFamily="2" charset="0"/>
              </a:rPr>
              <a:t>Préférences en double mixte</a:t>
            </a:r>
            <a:endParaRPr lang="fr-BE" sz="3200" dirty="0">
              <a:solidFill>
                <a:srgbClr val="0F2D40"/>
              </a:solidFill>
              <a:latin typeface="Montserrat" panose="00000500000000000000" pitchFamily="2" charset="0"/>
            </a:endParaRPr>
          </a:p>
        </p:txBody>
      </p:sp>
      <p:sp>
        <p:nvSpPr>
          <p:cNvPr id="10" name="Espace réservé du contenu 9">
            <a:extLst>
              <a:ext uri="{FF2B5EF4-FFF2-40B4-BE49-F238E27FC236}">
                <a16:creationId xmlns:a16="http://schemas.microsoft.com/office/drawing/2014/main" id="{A0C77519-1F62-4F26-A5D2-17B447EDEFF0}"/>
              </a:ext>
            </a:extLst>
          </p:cNvPr>
          <p:cNvSpPr>
            <a:spLocks noGrp="1"/>
          </p:cNvSpPr>
          <p:nvPr>
            <p:ph idx="1"/>
          </p:nvPr>
        </p:nvSpPr>
        <p:spPr/>
        <p:txBody>
          <a:bodyPr/>
          <a:lstStyle/>
          <a:p>
            <a:pPr marL="0" indent="0">
              <a:buNone/>
            </a:pPr>
            <a:endParaRPr lang="fr-BE" dirty="0"/>
          </a:p>
          <a:p>
            <a:pPr marL="0" indent="0">
              <a:buNone/>
            </a:pPr>
            <a:endParaRPr lang="fr-BE" dirty="0"/>
          </a:p>
          <a:p>
            <a:endParaRPr lang="fr-BE" dirty="0"/>
          </a:p>
          <a:p>
            <a:endParaRPr lang="fr-BE" dirty="0"/>
          </a:p>
          <a:p>
            <a:endParaRPr lang="fr-BE" dirty="0"/>
          </a:p>
          <a:p>
            <a:pPr marL="0" indent="0">
              <a:buNone/>
            </a:pPr>
            <a:endParaRPr lang="fr-BE" dirty="0"/>
          </a:p>
          <a:p>
            <a:endParaRPr lang="fr-BE" dirty="0"/>
          </a:p>
        </p:txBody>
      </p:sp>
      <p:graphicFrame>
        <p:nvGraphicFramePr>
          <p:cNvPr id="16" name="Tableau 16">
            <a:extLst>
              <a:ext uri="{FF2B5EF4-FFF2-40B4-BE49-F238E27FC236}">
                <a16:creationId xmlns:a16="http://schemas.microsoft.com/office/drawing/2014/main" id="{EB2C0B97-EC4D-4DFF-8F29-8060061C6FDF}"/>
              </a:ext>
            </a:extLst>
          </p:cNvPr>
          <p:cNvGraphicFramePr>
            <a:graphicFrameLocks noGrp="1"/>
          </p:cNvGraphicFramePr>
          <p:nvPr/>
        </p:nvGraphicFramePr>
        <p:xfrm>
          <a:off x="1633620" y="1825625"/>
          <a:ext cx="8924758" cy="1320800"/>
        </p:xfrm>
        <a:graphic>
          <a:graphicData uri="http://schemas.openxmlformats.org/drawingml/2006/table">
            <a:tbl>
              <a:tblPr firstRow="1" bandRow="1">
                <a:tableStyleId>{93296810-A885-4BE3-A3E7-6D5BEEA58F35}</a:tableStyleId>
              </a:tblPr>
              <a:tblGrid>
                <a:gridCol w="7756320">
                  <a:extLst>
                    <a:ext uri="{9D8B030D-6E8A-4147-A177-3AD203B41FA5}">
                      <a16:colId xmlns:a16="http://schemas.microsoft.com/office/drawing/2014/main" val="1481289484"/>
                    </a:ext>
                  </a:extLst>
                </a:gridCol>
                <a:gridCol w="1168438">
                  <a:extLst>
                    <a:ext uri="{9D8B030D-6E8A-4147-A177-3AD203B41FA5}">
                      <a16:colId xmlns:a16="http://schemas.microsoft.com/office/drawing/2014/main" val="2164119352"/>
                    </a:ext>
                  </a:extLst>
                </a:gridCol>
              </a:tblGrid>
              <a:tr h="370840">
                <a:tc gridSpan="2">
                  <a:txBody>
                    <a:bodyPr/>
                    <a:lstStyle/>
                    <a:p>
                      <a:r>
                        <a:rPr lang="fr-BE" sz="3200" dirty="0"/>
                        <a:t>Femmes</a:t>
                      </a:r>
                    </a:p>
                  </a:txBody>
                  <a:tcPr/>
                </a:tc>
                <a:tc hMerge="1">
                  <a:txBody>
                    <a:bodyPr/>
                    <a:lstStyle/>
                    <a:p>
                      <a:endParaRPr lang="fr-BE" dirty="0"/>
                    </a:p>
                  </a:txBody>
                  <a:tcPr/>
                </a:tc>
                <a:extLst>
                  <a:ext uri="{0D108BD9-81ED-4DB2-BD59-A6C34878D82A}">
                    <a16:rowId xmlns:a16="http://schemas.microsoft.com/office/drawing/2014/main" val="364500700"/>
                  </a:ext>
                </a:extLst>
              </a:tr>
              <a:tr h="370840">
                <a:tc>
                  <a:txBody>
                    <a:bodyPr/>
                    <a:lstStyle/>
                    <a:p>
                      <a:r>
                        <a:rPr lang="fr-BE" dirty="0"/>
                        <a:t>De préférence en poules</a:t>
                      </a:r>
                    </a:p>
                  </a:txBody>
                  <a:tcPr/>
                </a:tc>
                <a:tc>
                  <a:txBody>
                    <a:bodyPr/>
                    <a:lstStyle/>
                    <a:p>
                      <a:r>
                        <a:rPr lang="fr-BE" dirty="0"/>
                        <a:t>73,7%</a:t>
                      </a:r>
                    </a:p>
                  </a:txBody>
                  <a:tcPr/>
                </a:tc>
                <a:extLst>
                  <a:ext uri="{0D108BD9-81ED-4DB2-BD59-A6C34878D82A}">
                    <a16:rowId xmlns:a16="http://schemas.microsoft.com/office/drawing/2014/main" val="1918342970"/>
                  </a:ext>
                </a:extLst>
              </a:tr>
              <a:tr h="370840">
                <a:tc>
                  <a:txBody>
                    <a:bodyPr/>
                    <a:lstStyle/>
                    <a:p>
                      <a:r>
                        <a:rPr lang="fr-FR" dirty="0"/>
                        <a:t>De préférence en élimination directe</a:t>
                      </a:r>
                      <a:endParaRPr lang="fr-BE" dirty="0"/>
                    </a:p>
                  </a:txBody>
                  <a:tcPr/>
                </a:tc>
                <a:tc>
                  <a:txBody>
                    <a:bodyPr/>
                    <a:lstStyle/>
                    <a:p>
                      <a:r>
                        <a:rPr lang="fr-BE" dirty="0"/>
                        <a:t>  1,8%</a:t>
                      </a:r>
                    </a:p>
                  </a:txBody>
                  <a:tcPr/>
                </a:tc>
                <a:extLst>
                  <a:ext uri="{0D108BD9-81ED-4DB2-BD59-A6C34878D82A}">
                    <a16:rowId xmlns:a16="http://schemas.microsoft.com/office/drawing/2014/main" val="2550543880"/>
                  </a:ext>
                </a:extLst>
              </a:tr>
            </a:tbl>
          </a:graphicData>
        </a:graphic>
      </p:graphicFrame>
      <p:graphicFrame>
        <p:nvGraphicFramePr>
          <p:cNvPr id="17" name="Tableau 17">
            <a:extLst>
              <a:ext uri="{FF2B5EF4-FFF2-40B4-BE49-F238E27FC236}">
                <a16:creationId xmlns:a16="http://schemas.microsoft.com/office/drawing/2014/main" id="{AD775596-19C8-43CD-A038-9863F1C8C147}"/>
              </a:ext>
            </a:extLst>
          </p:cNvPr>
          <p:cNvGraphicFramePr>
            <a:graphicFrameLocks noGrp="1"/>
          </p:cNvGraphicFramePr>
          <p:nvPr/>
        </p:nvGraphicFramePr>
        <p:xfrm>
          <a:off x="1633620" y="3927893"/>
          <a:ext cx="8924758" cy="1320800"/>
        </p:xfrm>
        <a:graphic>
          <a:graphicData uri="http://schemas.openxmlformats.org/drawingml/2006/table">
            <a:tbl>
              <a:tblPr firstRow="1" bandRow="1">
                <a:tableStyleId>{93296810-A885-4BE3-A3E7-6D5BEEA58F35}</a:tableStyleId>
              </a:tblPr>
              <a:tblGrid>
                <a:gridCol w="7751012">
                  <a:extLst>
                    <a:ext uri="{9D8B030D-6E8A-4147-A177-3AD203B41FA5}">
                      <a16:colId xmlns:a16="http://schemas.microsoft.com/office/drawing/2014/main" val="2900101458"/>
                    </a:ext>
                  </a:extLst>
                </a:gridCol>
                <a:gridCol w="1173746">
                  <a:extLst>
                    <a:ext uri="{9D8B030D-6E8A-4147-A177-3AD203B41FA5}">
                      <a16:colId xmlns:a16="http://schemas.microsoft.com/office/drawing/2014/main" val="1423503091"/>
                    </a:ext>
                  </a:extLst>
                </a:gridCol>
              </a:tblGrid>
              <a:tr h="370840">
                <a:tc gridSpan="2">
                  <a:txBody>
                    <a:bodyPr/>
                    <a:lstStyle/>
                    <a:p>
                      <a:pPr marL="0" algn="l" defTabSz="914400" rtl="0" eaLnBrk="1" latinLnBrk="0" hangingPunct="1"/>
                      <a:r>
                        <a:rPr lang="fr-BE" sz="3200" b="1" kern="1200" dirty="0">
                          <a:solidFill>
                            <a:schemeClr val="lt1"/>
                          </a:solidFill>
                          <a:latin typeface="+mn-lt"/>
                          <a:ea typeface="+mn-ea"/>
                          <a:cs typeface="+mn-cs"/>
                        </a:rPr>
                        <a:t>Hommes</a:t>
                      </a:r>
                    </a:p>
                  </a:txBody>
                  <a:tcPr/>
                </a:tc>
                <a:tc hMerge="1">
                  <a:txBody>
                    <a:bodyPr/>
                    <a:lstStyle/>
                    <a:p>
                      <a:endParaRPr lang="fr-BE" dirty="0"/>
                    </a:p>
                  </a:txBody>
                  <a:tcPr/>
                </a:tc>
                <a:extLst>
                  <a:ext uri="{0D108BD9-81ED-4DB2-BD59-A6C34878D82A}">
                    <a16:rowId xmlns:a16="http://schemas.microsoft.com/office/drawing/2014/main" val="1746805236"/>
                  </a:ext>
                </a:extLst>
              </a:tr>
              <a:tr h="370840">
                <a:tc>
                  <a:txBody>
                    <a:bodyPr/>
                    <a:lstStyle/>
                    <a:p>
                      <a:r>
                        <a:rPr lang="fr-BE" dirty="0"/>
                        <a:t>De préférence en poules</a:t>
                      </a:r>
                    </a:p>
                  </a:txBody>
                  <a:tcPr/>
                </a:tc>
                <a:tc>
                  <a:txBody>
                    <a:bodyPr/>
                    <a:lstStyle/>
                    <a:p>
                      <a:r>
                        <a:rPr lang="fr-BE" dirty="0"/>
                        <a:t>71,3%</a:t>
                      </a:r>
                    </a:p>
                  </a:txBody>
                  <a:tcPr/>
                </a:tc>
                <a:extLst>
                  <a:ext uri="{0D108BD9-81ED-4DB2-BD59-A6C34878D82A}">
                    <a16:rowId xmlns:a16="http://schemas.microsoft.com/office/drawing/2014/main" val="1418501873"/>
                  </a:ext>
                </a:extLst>
              </a:tr>
              <a:tr h="370840">
                <a:tc>
                  <a:txBody>
                    <a:bodyPr/>
                    <a:lstStyle/>
                    <a:p>
                      <a:r>
                        <a:rPr lang="fr-FR" dirty="0"/>
                        <a:t>De préférence en élimination directe</a:t>
                      </a:r>
                      <a:endParaRPr lang="fr-BE" dirty="0"/>
                    </a:p>
                  </a:txBody>
                  <a:tcPr/>
                </a:tc>
                <a:tc>
                  <a:txBody>
                    <a:bodyPr/>
                    <a:lstStyle/>
                    <a:p>
                      <a:r>
                        <a:rPr lang="fr-BE" dirty="0"/>
                        <a:t>  4,3%</a:t>
                      </a:r>
                    </a:p>
                  </a:txBody>
                  <a:tcPr/>
                </a:tc>
                <a:extLst>
                  <a:ext uri="{0D108BD9-81ED-4DB2-BD59-A6C34878D82A}">
                    <a16:rowId xmlns:a16="http://schemas.microsoft.com/office/drawing/2014/main" val="3277415664"/>
                  </a:ext>
                </a:extLst>
              </a:tr>
            </a:tbl>
          </a:graphicData>
        </a:graphic>
      </p:graphicFrame>
    </p:spTree>
    <p:extLst>
      <p:ext uri="{BB962C8B-B14F-4D97-AF65-F5344CB8AC3E}">
        <p14:creationId xmlns:p14="http://schemas.microsoft.com/office/powerpoint/2010/main" val="19859174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B794D13-CC07-4D42-AFA7-8A017B5BB01C}"/>
              </a:ext>
              <a:ext uri="{C183D7F6-B498-43B3-948B-1728B52AA6E4}">
                <adec:decorative xmlns:adec="http://schemas.microsoft.com/office/drawing/2017/decorative" val="1"/>
              </a:ext>
            </a:extLst>
          </p:cNvPr>
          <p:cNvSpPr/>
          <p:nvPr/>
        </p:nvSpPr>
        <p:spPr>
          <a:xfrm>
            <a:off x="11607800" y="0"/>
            <a:ext cx="584200" cy="584200"/>
          </a:xfrm>
          <a:prstGeom prst="rect">
            <a:avLst/>
          </a:prstGeom>
          <a:solidFill>
            <a:srgbClr val="CD00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sz="1400" noProof="1">
              <a:solidFill>
                <a:srgbClr val="0F2D40"/>
              </a:solidFill>
              <a:latin typeface="Montserrat" panose="00000500000000000000" pitchFamily="2" charset="0"/>
            </a:endParaRPr>
          </a:p>
        </p:txBody>
      </p:sp>
      <p:sp>
        <p:nvSpPr>
          <p:cNvPr id="5" name="Rectangle 4">
            <a:extLst>
              <a:ext uri="{FF2B5EF4-FFF2-40B4-BE49-F238E27FC236}">
                <a16:creationId xmlns:a16="http://schemas.microsoft.com/office/drawing/2014/main" id="{C4A71911-2F65-40FA-8D47-7174D5FDEFF3}"/>
              </a:ext>
              <a:ext uri="{C183D7F6-B498-43B3-948B-1728B52AA6E4}">
                <adec:decorative xmlns:adec="http://schemas.microsoft.com/office/drawing/2017/decorative" val="1"/>
              </a:ext>
            </a:extLst>
          </p:cNvPr>
          <p:cNvSpPr/>
          <p:nvPr/>
        </p:nvSpPr>
        <p:spPr>
          <a:xfrm>
            <a:off x="0" y="6273800"/>
            <a:ext cx="584200" cy="584200"/>
          </a:xfrm>
          <a:prstGeom prst="rect">
            <a:avLst/>
          </a:prstGeom>
          <a:solidFill>
            <a:srgbClr val="0F2D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sz="1400" noProof="1">
              <a:solidFill>
                <a:srgbClr val="0F2D40"/>
              </a:solidFill>
              <a:latin typeface="Montserrat" panose="00000500000000000000" pitchFamily="2" charset="0"/>
            </a:endParaRPr>
          </a:p>
        </p:txBody>
      </p:sp>
      <p:sp>
        <p:nvSpPr>
          <p:cNvPr id="7" name="Espace réservé du numéro de diapositive 7">
            <a:extLst>
              <a:ext uri="{FF2B5EF4-FFF2-40B4-BE49-F238E27FC236}">
                <a16:creationId xmlns:a16="http://schemas.microsoft.com/office/drawing/2014/main" id="{5014E034-6FE7-4C11-943F-6710616C0CD5}"/>
              </a:ext>
            </a:extLst>
          </p:cNvPr>
          <p:cNvSpPr txBox="1">
            <a:spLocks/>
          </p:cNvSpPr>
          <p:nvPr/>
        </p:nvSpPr>
        <p:spPr>
          <a:xfrm>
            <a:off x="8610600" y="6356350"/>
            <a:ext cx="2743200" cy="365125"/>
          </a:xfrm>
          <a:prstGeom prst="rect">
            <a:avLst/>
          </a:prstGeom>
        </p:spPr>
        <p:txBody>
          <a:bodyPr vert="horz" lIns="91440" tIns="45720" rIns="91440" bIns="45720" rtlCol="0" anchor="ctr"/>
          <a:lstStyle>
            <a:defPPr rtl="0">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A4A7955-6230-48B4-BD8B-A7C460F75945}" type="slidenum">
              <a:rPr lang="fr-FR" sz="1400" noProof="1" smtClean="0">
                <a:solidFill>
                  <a:schemeClr val="bg1">
                    <a:lumMod val="75000"/>
                  </a:schemeClr>
                </a:solidFill>
                <a:latin typeface="Montserrat" panose="00000500000000000000" pitchFamily="2" charset="0"/>
              </a:rPr>
              <a:pPr/>
              <a:t>3</a:t>
            </a:fld>
            <a:endParaRPr lang="fr-FR" sz="1400" noProof="1">
              <a:solidFill>
                <a:schemeClr val="bg1">
                  <a:lumMod val="75000"/>
                </a:schemeClr>
              </a:solidFill>
              <a:latin typeface="Montserrat" panose="00000500000000000000" pitchFamily="2" charset="0"/>
            </a:endParaRPr>
          </a:p>
        </p:txBody>
      </p:sp>
      <p:sp>
        <p:nvSpPr>
          <p:cNvPr id="12" name="Titre 11">
            <a:extLst>
              <a:ext uri="{FF2B5EF4-FFF2-40B4-BE49-F238E27FC236}">
                <a16:creationId xmlns:a16="http://schemas.microsoft.com/office/drawing/2014/main" id="{0DC96D4E-BE6F-4ED9-9474-12DDCBBE5AC4}"/>
              </a:ext>
            </a:extLst>
          </p:cNvPr>
          <p:cNvSpPr>
            <a:spLocks noGrp="1"/>
          </p:cNvSpPr>
          <p:nvPr>
            <p:ph type="title"/>
          </p:nvPr>
        </p:nvSpPr>
        <p:spPr>
          <a:xfrm>
            <a:off x="838200" y="365126"/>
            <a:ext cx="10515600" cy="720724"/>
          </a:xfrm>
        </p:spPr>
        <p:txBody>
          <a:bodyPr>
            <a:noAutofit/>
          </a:bodyPr>
          <a:lstStyle/>
          <a:p>
            <a:pPr algn="ctr"/>
            <a:r>
              <a:rPr lang="fr-BE" sz="3200" b="1" dirty="0">
                <a:solidFill>
                  <a:srgbClr val="0F2D40"/>
                </a:solidFill>
                <a:latin typeface="Montserrat" panose="00000500000000000000" pitchFamily="2" charset="0"/>
              </a:rPr>
              <a:t>Timing</a:t>
            </a:r>
            <a:br>
              <a:rPr lang="fr-BE" sz="3200" dirty="0">
                <a:solidFill>
                  <a:srgbClr val="0F2D40"/>
                </a:solidFill>
                <a:latin typeface="Montserrat" panose="00000500000000000000" pitchFamily="2" charset="0"/>
              </a:rPr>
            </a:br>
            <a:endParaRPr lang="fr-BE" sz="3200" dirty="0">
              <a:solidFill>
                <a:srgbClr val="0F2D40"/>
              </a:solidFill>
              <a:latin typeface="Montserrat" panose="00000500000000000000" pitchFamily="2" charset="0"/>
            </a:endParaRPr>
          </a:p>
        </p:txBody>
      </p:sp>
      <p:sp>
        <p:nvSpPr>
          <p:cNvPr id="10" name="Rectangle 9" descr="Enseignant">
            <a:extLst>
              <a:ext uri="{FF2B5EF4-FFF2-40B4-BE49-F238E27FC236}">
                <a16:creationId xmlns:a16="http://schemas.microsoft.com/office/drawing/2014/main" id="{B818FA6B-3DC5-4623-A5B4-2B3E9BB487D7}"/>
              </a:ext>
            </a:extLst>
          </p:cNvPr>
          <p:cNvSpPr/>
          <p:nvPr/>
        </p:nvSpPr>
        <p:spPr>
          <a:xfrm>
            <a:off x="1474362" y="2038928"/>
            <a:ext cx="1485526" cy="1485526"/>
          </a:xfrm>
          <a:prstGeom prst="rect">
            <a:avLst/>
          </a:prstGeom>
          <a: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p:spPr>
        <p:style>
          <a:lnRef idx="2">
            <a:schemeClr val="lt1">
              <a:alpha val="0"/>
              <a:hueOff val="0"/>
              <a:satOff val="0"/>
              <a:lumOff val="0"/>
              <a:alphaOff val="0"/>
            </a:schemeClr>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grpSp>
        <p:nvGrpSpPr>
          <p:cNvPr id="11" name="Groupe 10">
            <a:extLst>
              <a:ext uri="{FF2B5EF4-FFF2-40B4-BE49-F238E27FC236}">
                <a16:creationId xmlns:a16="http://schemas.microsoft.com/office/drawing/2014/main" id="{3538E76C-834B-4D54-B408-00B11238EB17}"/>
              </a:ext>
            </a:extLst>
          </p:cNvPr>
          <p:cNvGrpSpPr/>
          <p:nvPr/>
        </p:nvGrpSpPr>
        <p:grpSpPr>
          <a:xfrm>
            <a:off x="566541" y="3941571"/>
            <a:ext cx="3301169" cy="877500"/>
            <a:chOff x="174284" y="2688240"/>
            <a:chExt cx="3301169" cy="877500"/>
          </a:xfrm>
        </p:grpSpPr>
        <p:sp>
          <p:nvSpPr>
            <p:cNvPr id="22" name="Rectangle 21">
              <a:extLst>
                <a:ext uri="{FF2B5EF4-FFF2-40B4-BE49-F238E27FC236}">
                  <a16:creationId xmlns:a16="http://schemas.microsoft.com/office/drawing/2014/main" id="{F63B811E-D598-4E09-8B74-771A5DB0B433}"/>
                </a:ext>
              </a:extLst>
            </p:cNvPr>
            <p:cNvSpPr/>
            <p:nvPr/>
          </p:nvSpPr>
          <p:spPr>
            <a:xfrm>
              <a:off x="174284" y="2688240"/>
              <a:ext cx="3301169" cy="87750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3" name="ZoneTexte 22">
              <a:extLst>
                <a:ext uri="{FF2B5EF4-FFF2-40B4-BE49-F238E27FC236}">
                  <a16:creationId xmlns:a16="http://schemas.microsoft.com/office/drawing/2014/main" id="{864B667A-0ACE-4B56-87FB-9A96185AE7AF}"/>
                </a:ext>
              </a:extLst>
            </p:cNvPr>
            <p:cNvSpPr txBox="1"/>
            <p:nvPr/>
          </p:nvSpPr>
          <p:spPr>
            <a:xfrm>
              <a:off x="174284" y="2688240"/>
              <a:ext cx="3301169" cy="87750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1244600">
                <a:lnSpc>
                  <a:spcPct val="100000"/>
                </a:lnSpc>
                <a:spcBef>
                  <a:spcPct val="0"/>
                </a:spcBef>
                <a:spcAft>
                  <a:spcPct val="35000"/>
                </a:spcAft>
                <a:buNone/>
              </a:pPr>
              <a:r>
                <a:rPr lang="fr-BE" sz="2800" kern="1200" dirty="0">
                  <a:solidFill>
                    <a:srgbClr val="0F2D40"/>
                  </a:solidFill>
                  <a:latin typeface="Montserrat" panose="00000500000000000000" pitchFamily="2" charset="0"/>
                </a:rPr>
                <a:t>Introduction + Présentations</a:t>
              </a:r>
              <a:endParaRPr lang="en-US" sz="2800" kern="1200" dirty="0">
                <a:solidFill>
                  <a:srgbClr val="0F2D40"/>
                </a:solidFill>
                <a:latin typeface="Montserrat" panose="00000500000000000000" pitchFamily="2" charset="0"/>
              </a:endParaRPr>
            </a:p>
          </p:txBody>
        </p:sp>
      </p:grpSp>
      <p:sp>
        <p:nvSpPr>
          <p:cNvPr id="14" name="Rectangle 13" descr="Coche">
            <a:extLst>
              <a:ext uri="{FF2B5EF4-FFF2-40B4-BE49-F238E27FC236}">
                <a16:creationId xmlns:a16="http://schemas.microsoft.com/office/drawing/2014/main" id="{1C2DEFBD-493E-4B53-A37D-A5E43425EF8C}"/>
              </a:ext>
            </a:extLst>
          </p:cNvPr>
          <p:cNvSpPr/>
          <p:nvPr/>
        </p:nvSpPr>
        <p:spPr>
          <a:xfrm>
            <a:off x="5353237" y="2038928"/>
            <a:ext cx="1485526" cy="1485526"/>
          </a:xfrm>
          <a:prstGeom prst="rect">
            <a:avLst/>
          </a:prstGeom>
          <a: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p:spPr>
        <p:style>
          <a:lnRef idx="2">
            <a:schemeClr val="lt1">
              <a:alpha val="0"/>
              <a:hueOff val="0"/>
              <a:satOff val="0"/>
              <a:lumOff val="0"/>
              <a:alphaOff val="0"/>
            </a:schemeClr>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grpSp>
        <p:nvGrpSpPr>
          <p:cNvPr id="15" name="Groupe 14">
            <a:extLst>
              <a:ext uri="{FF2B5EF4-FFF2-40B4-BE49-F238E27FC236}">
                <a16:creationId xmlns:a16="http://schemas.microsoft.com/office/drawing/2014/main" id="{00193C97-262B-4686-A433-0664AD78C6C9}"/>
              </a:ext>
            </a:extLst>
          </p:cNvPr>
          <p:cNvGrpSpPr/>
          <p:nvPr/>
        </p:nvGrpSpPr>
        <p:grpSpPr>
          <a:xfrm>
            <a:off x="4445415" y="3941571"/>
            <a:ext cx="3301169" cy="877500"/>
            <a:chOff x="4053158" y="2688240"/>
            <a:chExt cx="3301169" cy="877500"/>
          </a:xfrm>
        </p:grpSpPr>
        <p:sp>
          <p:nvSpPr>
            <p:cNvPr id="20" name="Rectangle 19">
              <a:extLst>
                <a:ext uri="{FF2B5EF4-FFF2-40B4-BE49-F238E27FC236}">
                  <a16:creationId xmlns:a16="http://schemas.microsoft.com/office/drawing/2014/main" id="{FC49C634-D349-47A4-B75E-EAB9E778AC04}"/>
                </a:ext>
              </a:extLst>
            </p:cNvPr>
            <p:cNvSpPr/>
            <p:nvPr/>
          </p:nvSpPr>
          <p:spPr>
            <a:xfrm>
              <a:off x="4053158" y="2688240"/>
              <a:ext cx="3301169" cy="87750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1" name="ZoneTexte 20">
              <a:extLst>
                <a:ext uri="{FF2B5EF4-FFF2-40B4-BE49-F238E27FC236}">
                  <a16:creationId xmlns:a16="http://schemas.microsoft.com/office/drawing/2014/main" id="{2C06917E-009B-4AE6-96CD-56DF6DDE75F8}"/>
                </a:ext>
              </a:extLst>
            </p:cNvPr>
            <p:cNvSpPr txBox="1"/>
            <p:nvPr/>
          </p:nvSpPr>
          <p:spPr>
            <a:xfrm>
              <a:off x="4053158" y="2688240"/>
              <a:ext cx="3301169" cy="87750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1377950">
                <a:lnSpc>
                  <a:spcPct val="100000"/>
                </a:lnSpc>
                <a:spcBef>
                  <a:spcPct val="0"/>
                </a:spcBef>
                <a:spcAft>
                  <a:spcPct val="35000"/>
                </a:spcAft>
                <a:buNone/>
              </a:pPr>
              <a:r>
                <a:rPr lang="fr-BE" sz="3600" b="1" kern="1200" dirty="0">
                  <a:solidFill>
                    <a:srgbClr val="0F2D40"/>
                  </a:solidFill>
                  <a:latin typeface="Montserrat" panose="00000500000000000000" pitchFamily="2" charset="0"/>
                </a:rPr>
                <a:t>Explications</a:t>
              </a:r>
              <a:endParaRPr lang="en-US" sz="3600" b="1" kern="1200" dirty="0">
                <a:solidFill>
                  <a:srgbClr val="0F2D40"/>
                </a:solidFill>
                <a:latin typeface="Montserrat" panose="00000500000000000000" pitchFamily="2" charset="0"/>
              </a:endParaRPr>
            </a:p>
          </p:txBody>
        </p:sp>
      </p:grpSp>
      <p:sp>
        <p:nvSpPr>
          <p:cNvPr id="16" name="Rectangle 15" descr="Chat">
            <a:extLst>
              <a:ext uri="{FF2B5EF4-FFF2-40B4-BE49-F238E27FC236}">
                <a16:creationId xmlns:a16="http://schemas.microsoft.com/office/drawing/2014/main" id="{DD0F41E5-97E0-4300-B23C-1F1B40A1AC62}"/>
              </a:ext>
            </a:extLst>
          </p:cNvPr>
          <p:cNvSpPr/>
          <p:nvPr/>
        </p:nvSpPr>
        <p:spPr>
          <a:xfrm>
            <a:off x="9232111" y="2038928"/>
            <a:ext cx="1485526" cy="1485526"/>
          </a:xfrm>
          <a:prstGeom prst="rect">
            <a:avLst/>
          </a:prstGeom>
          <a: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p:spPr>
        <p:style>
          <a:lnRef idx="2">
            <a:schemeClr val="lt1">
              <a:alpha val="0"/>
              <a:hueOff val="0"/>
              <a:satOff val="0"/>
              <a:lumOff val="0"/>
              <a:alphaOff val="0"/>
            </a:schemeClr>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grpSp>
        <p:nvGrpSpPr>
          <p:cNvPr id="17" name="Groupe 16">
            <a:extLst>
              <a:ext uri="{FF2B5EF4-FFF2-40B4-BE49-F238E27FC236}">
                <a16:creationId xmlns:a16="http://schemas.microsoft.com/office/drawing/2014/main" id="{B74317D8-68A9-450E-83B1-9818B0E94D4E}"/>
              </a:ext>
            </a:extLst>
          </p:cNvPr>
          <p:cNvGrpSpPr/>
          <p:nvPr/>
        </p:nvGrpSpPr>
        <p:grpSpPr>
          <a:xfrm>
            <a:off x="8060788" y="3941571"/>
            <a:ext cx="3727938" cy="877500"/>
            <a:chOff x="7932033" y="2688240"/>
            <a:chExt cx="3301169" cy="877500"/>
          </a:xfrm>
        </p:grpSpPr>
        <p:sp>
          <p:nvSpPr>
            <p:cNvPr id="18" name="Rectangle 17">
              <a:extLst>
                <a:ext uri="{FF2B5EF4-FFF2-40B4-BE49-F238E27FC236}">
                  <a16:creationId xmlns:a16="http://schemas.microsoft.com/office/drawing/2014/main" id="{CC7E3A37-B7FA-40C1-B1B9-B633A9955C31}"/>
                </a:ext>
              </a:extLst>
            </p:cNvPr>
            <p:cNvSpPr/>
            <p:nvPr/>
          </p:nvSpPr>
          <p:spPr>
            <a:xfrm>
              <a:off x="7932033" y="2688240"/>
              <a:ext cx="3301169" cy="87750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9" name="ZoneTexte 18">
              <a:extLst>
                <a:ext uri="{FF2B5EF4-FFF2-40B4-BE49-F238E27FC236}">
                  <a16:creationId xmlns:a16="http://schemas.microsoft.com/office/drawing/2014/main" id="{A6396008-CFDE-43AD-9A77-7C2AE9FDCBDD}"/>
                </a:ext>
              </a:extLst>
            </p:cNvPr>
            <p:cNvSpPr txBox="1"/>
            <p:nvPr/>
          </p:nvSpPr>
          <p:spPr>
            <a:xfrm>
              <a:off x="7932033" y="2688240"/>
              <a:ext cx="3301169" cy="87750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1377950">
                <a:lnSpc>
                  <a:spcPct val="100000"/>
                </a:lnSpc>
                <a:spcBef>
                  <a:spcPct val="0"/>
                </a:spcBef>
                <a:spcAft>
                  <a:spcPct val="35000"/>
                </a:spcAft>
                <a:buNone/>
              </a:pPr>
              <a:r>
                <a:rPr lang="fr-BE" sz="2800" kern="1200" dirty="0">
                  <a:solidFill>
                    <a:srgbClr val="0F2D40"/>
                  </a:solidFill>
                  <a:latin typeface="Montserrat" panose="00000500000000000000" pitchFamily="2" charset="0"/>
                </a:rPr>
                <a:t>Questions/Réponses</a:t>
              </a:r>
              <a:endParaRPr lang="en-US" sz="2800" kern="1200" dirty="0">
                <a:solidFill>
                  <a:srgbClr val="0F2D40"/>
                </a:solidFill>
                <a:latin typeface="Montserrat" panose="00000500000000000000" pitchFamily="2" charset="0"/>
              </a:endParaRPr>
            </a:p>
          </p:txBody>
        </p:sp>
      </p:grpSp>
    </p:spTree>
    <p:extLst>
      <p:ext uri="{BB962C8B-B14F-4D97-AF65-F5344CB8AC3E}">
        <p14:creationId xmlns:p14="http://schemas.microsoft.com/office/powerpoint/2010/main" val="31029868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B794D13-CC07-4D42-AFA7-8A017B5BB01C}"/>
              </a:ext>
              <a:ext uri="{C183D7F6-B498-43B3-948B-1728B52AA6E4}">
                <adec:decorative xmlns:adec="http://schemas.microsoft.com/office/drawing/2017/decorative" val="1"/>
              </a:ext>
            </a:extLst>
          </p:cNvPr>
          <p:cNvSpPr/>
          <p:nvPr/>
        </p:nvSpPr>
        <p:spPr>
          <a:xfrm>
            <a:off x="11607800" y="0"/>
            <a:ext cx="584200" cy="584200"/>
          </a:xfrm>
          <a:prstGeom prst="rect">
            <a:avLst/>
          </a:prstGeom>
          <a:solidFill>
            <a:srgbClr val="CD00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1">
              <a:ln>
                <a:noFill/>
              </a:ln>
              <a:solidFill>
                <a:srgbClr val="0F2D40"/>
              </a:solidFill>
              <a:effectLst/>
              <a:uLnTx/>
              <a:uFillTx/>
              <a:latin typeface="Montserrat" panose="00000500000000000000" pitchFamily="2" charset="0"/>
              <a:ea typeface="+mn-ea"/>
              <a:cs typeface="+mn-cs"/>
            </a:endParaRPr>
          </a:p>
        </p:txBody>
      </p:sp>
      <p:sp>
        <p:nvSpPr>
          <p:cNvPr id="5" name="Rectangle 4">
            <a:extLst>
              <a:ext uri="{FF2B5EF4-FFF2-40B4-BE49-F238E27FC236}">
                <a16:creationId xmlns:a16="http://schemas.microsoft.com/office/drawing/2014/main" id="{C4A71911-2F65-40FA-8D47-7174D5FDEFF3}"/>
              </a:ext>
              <a:ext uri="{C183D7F6-B498-43B3-948B-1728B52AA6E4}">
                <adec:decorative xmlns:adec="http://schemas.microsoft.com/office/drawing/2017/decorative" val="1"/>
              </a:ext>
            </a:extLst>
          </p:cNvPr>
          <p:cNvSpPr/>
          <p:nvPr/>
        </p:nvSpPr>
        <p:spPr>
          <a:xfrm>
            <a:off x="0" y="6273800"/>
            <a:ext cx="584200" cy="584200"/>
          </a:xfrm>
          <a:prstGeom prst="rect">
            <a:avLst/>
          </a:prstGeom>
          <a:solidFill>
            <a:srgbClr val="0F2D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1">
              <a:ln>
                <a:noFill/>
              </a:ln>
              <a:solidFill>
                <a:srgbClr val="0F2D40"/>
              </a:solidFill>
              <a:effectLst/>
              <a:uLnTx/>
              <a:uFillTx/>
              <a:latin typeface="Montserrat" panose="00000500000000000000" pitchFamily="2" charset="0"/>
              <a:ea typeface="+mn-ea"/>
              <a:cs typeface="+mn-cs"/>
            </a:endParaRPr>
          </a:p>
        </p:txBody>
      </p:sp>
      <p:sp>
        <p:nvSpPr>
          <p:cNvPr id="6" name="Espace réservé de la date 4">
            <a:extLst>
              <a:ext uri="{FF2B5EF4-FFF2-40B4-BE49-F238E27FC236}">
                <a16:creationId xmlns:a16="http://schemas.microsoft.com/office/drawing/2014/main" id="{12DC400C-3853-4BD9-909D-5094BC9B6666}"/>
              </a:ext>
            </a:extLst>
          </p:cNvPr>
          <p:cNvSpPr txBox="1">
            <a:spLocks/>
          </p:cNvSpPr>
          <p:nvPr/>
        </p:nvSpPr>
        <p:spPr>
          <a:xfrm>
            <a:off x="838200" y="6356350"/>
            <a:ext cx="2743200" cy="365125"/>
          </a:xfrm>
          <a:prstGeom prst="rect">
            <a:avLst/>
          </a:prstGeom>
        </p:spPr>
        <p:txBody>
          <a:bodyPr vert="horz" lIns="91440" tIns="45720" rIns="91440" bIns="45720" rtlCol="0" anchor="ctr"/>
          <a:lstStyle>
            <a:defPPr rtl="0">
              <a:defRPr lang="fr-fr"/>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1">
                <a:ln>
                  <a:noFill/>
                </a:ln>
                <a:solidFill>
                  <a:prstClr val="white">
                    <a:lumMod val="75000"/>
                  </a:prstClr>
                </a:solidFill>
                <a:effectLst/>
                <a:uLnTx/>
                <a:uFillTx/>
                <a:latin typeface="Montserrat" panose="00000500000000000000" pitchFamily="2" charset="0"/>
                <a:ea typeface="+mn-ea"/>
                <a:cs typeface="+mn-cs"/>
              </a:rPr>
              <a:t>24/01/2022</a:t>
            </a:r>
          </a:p>
        </p:txBody>
      </p:sp>
      <p:sp>
        <p:nvSpPr>
          <p:cNvPr id="7" name="Espace réservé du numéro de diapositive 7">
            <a:extLst>
              <a:ext uri="{FF2B5EF4-FFF2-40B4-BE49-F238E27FC236}">
                <a16:creationId xmlns:a16="http://schemas.microsoft.com/office/drawing/2014/main" id="{5014E034-6FE7-4C11-943F-6710616C0CD5}"/>
              </a:ext>
            </a:extLst>
          </p:cNvPr>
          <p:cNvSpPr txBox="1">
            <a:spLocks/>
          </p:cNvSpPr>
          <p:nvPr/>
        </p:nvSpPr>
        <p:spPr>
          <a:xfrm>
            <a:off x="8610600" y="6356350"/>
            <a:ext cx="2743200" cy="365125"/>
          </a:xfrm>
          <a:prstGeom prst="rect">
            <a:avLst/>
          </a:prstGeom>
        </p:spPr>
        <p:txBody>
          <a:bodyPr vert="horz" lIns="91440" tIns="45720" rIns="91440" bIns="45720" rtlCol="0" anchor="ctr"/>
          <a:lstStyle>
            <a:defPPr rtl="0">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A4A7955-6230-48B4-BD8B-A7C460F75945}" type="slidenum">
              <a:rPr kumimoji="0" lang="fr-FR" sz="1400" b="0" i="0" u="none" strike="noStrike" kern="1200" cap="none" spc="0" normalizeH="0" baseline="0" noProof="1" smtClean="0">
                <a:ln>
                  <a:noFill/>
                </a:ln>
                <a:solidFill>
                  <a:prstClr val="white">
                    <a:lumMod val="75000"/>
                  </a:prstClr>
                </a:solidFill>
                <a:effectLst/>
                <a:uLnTx/>
                <a:uFillTx/>
                <a:latin typeface="Montserrat" panose="00000500000000000000"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fr-FR" sz="1400" b="0" i="0" u="none" strike="noStrike" kern="1200" cap="none" spc="0" normalizeH="0" baseline="0" noProof="1">
              <a:ln>
                <a:noFill/>
              </a:ln>
              <a:solidFill>
                <a:prstClr val="white">
                  <a:lumMod val="75000"/>
                </a:prstClr>
              </a:solidFill>
              <a:effectLst/>
              <a:uLnTx/>
              <a:uFillTx/>
              <a:latin typeface="Montserrat" panose="00000500000000000000" pitchFamily="2" charset="0"/>
              <a:ea typeface="+mn-ea"/>
              <a:cs typeface="+mn-cs"/>
            </a:endParaRPr>
          </a:p>
        </p:txBody>
      </p:sp>
      <p:sp>
        <p:nvSpPr>
          <p:cNvPr id="12" name="Titre 11">
            <a:extLst>
              <a:ext uri="{FF2B5EF4-FFF2-40B4-BE49-F238E27FC236}">
                <a16:creationId xmlns:a16="http://schemas.microsoft.com/office/drawing/2014/main" id="{0DC96D4E-BE6F-4ED9-9474-12DDCBBE5AC4}"/>
              </a:ext>
            </a:extLst>
          </p:cNvPr>
          <p:cNvSpPr>
            <a:spLocks noGrp="1"/>
          </p:cNvSpPr>
          <p:nvPr>
            <p:ph type="title"/>
          </p:nvPr>
        </p:nvSpPr>
        <p:spPr>
          <a:xfrm>
            <a:off x="838200" y="365126"/>
            <a:ext cx="10515600" cy="720724"/>
          </a:xfrm>
        </p:spPr>
        <p:txBody>
          <a:bodyPr>
            <a:noAutofit/>
          </a:bodyPr>
          <a:lstStyle/>
          <a:p>
            <a:pPr algn="ctr"/>
            <a:r>
              <a:rPr lang="fr-BE" sz="3200" b="1" dirty="0">
                <a:solidFill>
                  <a:srgbClr val="0F2D40"/>
                </a:solidFill>
                <a:latin typeface="Montserrat" panose="00000500000000000000" pitchFamily="2" charset="0"/>
              </a:rPr>
              <a:t>Menaces pour les plus actif·ve·s</a:t>
            </a:r>
            <a:endParaRPr lang="fr-BE" sz="3200" dirty="0">
              <a:solidFill>
                <a:srgbClr val="0F2D40"/>
              </a:solidFill>
              <a:latin typeface="Montserrat" panose="00000500000000000000" pitchFamily="2" charset="0"/>
            </a:endParaRPr>
          </a:p>
        </p:txBody>
      </p:sp>
      <p:sp>
        <p:nvSpPr>
          <p:cNvPr id="10" name="Espace réservé du contenu 9">
            <a:extLst>
              <a:ext uri="{FF2B5EF4-FFF2-40B4-BE49-F238E27FC236}">
                <a16:creationId xmlns:a16="http://schemas.microsoft.com/office/drawing/2014/main" id="{A0C77519-1F62-4F26-A5D2-17B447EDEFF0}"/>
              </a:ext>
            </a:extLst>
          </p:cNvPr>
          <p:cNvSpPr>
            <a:spLocks noGrp="1"/>
          </p:cNvSpPr>
          <p:nvPr>
            <p:ph idx="1"/>
          </p:nvPr>
        </p:nvSpPr>
        <p:spPr/>
        <p:txBody>
          <a:bodyPr/>
          <a:lstStyle/>
          <a:p>
            <a:pPr marL="0" indent="0">
              <a:buNone/>
            </a:pPr>
            <a:endParaRPr lang="fr-BE" dirty="0"/>
          </a:p>
          <a:p>
            <a:pPr marL="0" indent="0">
              <a:buNone/>
            </a:pPr>
            <a:endParaRPr lang="fr-BE" dirty="0"/>
          </a:p>
          <a:p>
            <a:endParaRPr lang="fr-BE" dirty="0"/>
          </a:p>
          <a:p>
            <a:endParaRPr lang="fr-BE" dirty="0"/>
          </a:p>
          <a:p>
            <a:endParaRPr lang="fr-BE" dirty="0"/>
          </a:p>
          <a:p>
            <a:pPr marL="0" indent="0">
              <a:buNone/>
            </a:pPr>
            <a:endParaRPr lang="fr-BE" dirty="0"/>
          </a:p>
          <a:p>
            <a:endParaRPr lang="fr-BE" dirty="0"/>
          </a:p>
        </p:txBody>
      </p:sp>
      <p:graphicFrame>
        <p:nvGraphicFramePr>
          <p:cNvPr id="16" name="Tableau 16">
            <a:extLst>
              <a:ext uri="{FF2B5EF4-FFF2-40B4-BE49-F238E27FC236}">
                <a16:creationId xmlns:a16="http://schemas.microsoft.com/office/drawing/2014/main" id="{EB2C0B97-EC4D-4DFF-8F29-8060061C6FDF}"/>
              </a:ext>
            </a:extLst>
          </p:cNvPr>
          <p:cNvGraphicFramePr>
            <a:graphicFrameLocks noGrp="1"/>
          </p:cNvGraphicFramePr>
          <p:nvPr/>
        </p:nvGraphicFramePr>
        <p:xfrm>
          <a:off x="1633620" y="1825625"/>
          <a:ext cx="8924758" cy="1691640"/>
        </p:xfrm>
        <a:graphic>
          <a:graphicData uri="http://schemas.openxmlformats.org/drawingml/2006/table">
            <a:tbl>
              <a:tblPr firstRow="1" bandRow="1">
                <a:tableStyleId>{5C22544A-7EE6-4342-B048-85BDC9FD1C3A}</a:tableStyleId>
              </a:tblPr>
              <a:tblGrid>
                <a:gridCol w="7756320">
                  <a:extLst>
                    <a:ext uri="{9D8B030D-6E8A-4147-A177-3AD203B41FA5}">
                      <a16:colId xmlns:a16="http://schemas.microsoft.com/office/drawing/2014/main" val="1481289484"/>
                    </a:ext>
                  </a:extLst>
                </a:gridCol>
                <a:gridCol w="1168438">
                  <a:extLst>
                    <a:ext uri="{9D8B030D-6E8A-4147-A177-3AD203B41FA5}">
                      <a16:colId xmlns:a16="http://schemas.microsoft.com/office/drawing/2014/main" val="2164119352"/>
                    </a:ext>
                  </a:extLst>
                </a:gridCol>
              </a:tblGrid>
              <a:tr h="370840">
                <a:tc gridSpan="2">
                  <a:txBody>
                    <a:bodyPr/>
                    <a:lstStyle/>
                    <a:p>
                      <a:r>
                        <a:rPr lang="fr-BE" sz="3200" dirty="0"/>
                        <a:t>Femmes</a:t>
                      </a:r>
                    </a:p>
                  </a:txBody>
                  <a:tcPr/>
                </a:tc>
                <a:tc hMerge="1">
                  <a:txBody>
                    <a:bodyPr/>
                    <a:lstStyle/>
                    <a:p>
                      <a:endParaRPr lang="fr-BE" dirty="0"/>
                    </a:p>
                  </a:txBody>
                  <a:tcPr/>
                </a:tc>
                <a:extLst>
                  <a:ext uri="{0D108BD9-81ED-4DB2-BD59-A6C34878D82A}">
                    <a16:rowId xmlns:a16="http://schemas.microsoft.com/office/drawing/2014/main" val="364500700"/>
                  </a:ext>
                </a:extLst>
              </a:tr>
              <a:tr h="370840">
                <a:tc>
                  <a:txBody>
                    <a:bodyPr/>
                    <a:lstStyle/>
                    <a:p>
                      <a:r>
                        <a:rPr lang="fr-FR" dirty="0"/>
                        <a:t>Le nouveau système de classements</a:t>
                      </a:r>
                      <a:endParaRPr lang="fr-BE" dirty="0"/>
                    </a:p>
                  </a:txBody>
                  <a:tcPr/>
                </a:tc>
                <a:tc>
                  <a:txBody>
                    <a:bodyPr/>
                    <a:lstStyle/>
                    <a:p>
                      <a:r>
                        <a:rPr lang="fr-BE" dirty="0"/>
                        <a:t>8</a:t>
                      </a:r>
                    </a:p>
                  </a:txBody>
                  <a:tcPr/>
                </a:tc>
                <a:extLst>
                  <a:ext uri="{0D108BD9-81ED-4DB2-BD59-A6C34878D82A}">
                    <a16:rowId xmlns:a16="http://schemas.microsoft.com/office/drawing/2014/main" val="1918342970"/>
                  </a:ext>
                </a:extLst>
              </a:tr>
              <a:tr h="370840">
                <a:tc>
                  <a:txBody>
                    <a:bodyPr/>
                    <a:lstStyle/>
                    <a:p>
                      <a:r>
                        <a:rPr lang="fr-FR" dirty="0"/>
                        <a:t>Les temps d'attente entre les matches trop importants</a:t>
                      </a:r>
                      <a:endParaRPr lang="fr-BE" dirty="0"/>
                    </a:p>
                  </a:txBody>
                  <a:tcPr/>
                </a:tc>
                <a:tc>
                  <a:txBody>
                    <a:bodyPr/>
                    <a:lstStyle/>
                    <a:p>
                      <a:r>
                        <a:rPr lang="fr-BE" dirty="0"/>
                        <a:t>7</a:t>
                      </a:r>
                    </a:p>
                  </a:txBody>
                  <a:tcPr/>
                </a:tc>
                <a:extLst>
                  <a:ext uri="{0D108BD9-81ED-4DB2-BD59-A6C34878D82A}">
                    <a16:rowId xmlns:a16="http://schemas.microsoft.com/office/drawing/2014/main" val="2550543880"/>
                  </a:ext>
                </a:extLst>
              </a:tr>
              <a:tr h="370840">
                <a:tc>
                  <a:txBody>
                    <a:bodyPr/>
                    <a:lstStyle/>
                    <a:p>
                      <a:r>
                        <a:rPr lang="fr-FR" dirty="0"/>
                        <a:t>Diminution de la participation en tournoi des membres actifs du club</a:t>
                      </a:r>
                      <a:endParaRPr lang="fr-BE" dirty="0"/>
                    </a:p>
                  </a:txBody>
                  <a:tcPr/>
                </a:tc>
                <a:tc>
                  <a:txBody>
                    <a:bodyPr/>
                    <a:lstStyle/>
                    <a:p>
                      <a:r>
                        <a:rPr lang="fr-BE" dirty="0"/>
                        <a:t>7</a:t>
                      </a:r>
                    </a:p>
                  </a:txBody>
                  <a:tcPr/>
                </a:tc>
                <a:extLst>
                  <a:ext uri="{0D108BD9-81ED-4DB2-BD59-A6C34878D82A}">
                    <a16:rowId xmlns:a16="http://schemas.microsoft.com/office/drawing/2014/main" val="3143929772"/>
                  </a:ext>
                </a:extLst>
              </a:tr>
            </a:tbl>
          </a:graphicData>
        </a:graphic>
      </p:graphicFrame>
      <p:graphicFrame>
        <p:nvGraphicFramePr>
          <p:cNvPr id="17" name="Tableau 17">
            <a:extLst>
              <a:ext uri="{FF2B5EF4-FFF2-40B4-BE49-F238E27FC236}">
                <a16:creationId xmlns:a16="http://schemas.microsoft.com/office/drawing/2014/main" id="{AD775596-19C8-43CD-A038-9863F1C8C147}"/>
              </a:ext>
            </a:extLst>
          </p:cNvPr>
          <p:cNvGraphicFramePr>
            <a:graphicFrameLocks noGrp="1"/>
          </p:cNvGraphicFramePr>
          <p:nvPr/>
        </p:nvGraphicFramePr>
        <p:xfrm>
          <a:off x="1633620" y="3927893"/>
          <a:ext cx="8924758" cy="1691640"/>
        </p:xfrm>
        <a:graphic>
          <a:graphicData uri="http://schemas.openxmlformats.org/drawingml/2006/table">
            <a:tbl>
              <a:tblPr firstRow="1" bandRow="1">
                <a:tableStyleId>{5C22544A-7EE6-4342-B048-85BDC9FD1C3A}</a:tableStyleId>
              </a:tblPr>
              <a:tblGrid>
                <a:gridCol w="7751012">
                  <a:extLst>
                    <a:ext uri="{9D8B030D-6E8A-4147-A177-3AD203B41FA5}">
                      <a16:colId xmlns:a16="http://schemas.microsoft.com/office/drawing/2014/main" val="2900101458"/>
                    </a:ext>
                  </a:extLst>
                </a:gridCol>
                <a:gridCol w="1173746">
                  <a:extLst>
                    <a:ext uri="{9D8B030D-6E8A-4147-A177-3AD203B41FA5}">
                      <a16:colId xmlns:a16="http://schemas.microsoft.com/office/drawing/2014/main" val="1423503091"/>
                    </a:ext>
                  </a:extLst>
                </a:gridCol>
              </a:tblGrid>
              <a:tr h="370840">
                <a:tc gridSpan="2">
                  <a:txBody>
                    <a:bodyPr/>
                    <a:lstStyle/>
                    <a:p>
                      <a:pPr marL="0" algn="l" defTabSz="914400" rtl="0" eaLnBrk="1" latinLnBrk="0" hangingPunct="1"/>
                      <a:r>
                        <a:rPr lang="fr-BE" sz="3200" b="1" kern="1200" dirty="0">
                          <a:solidFill>
                            <a:schemeClr val="lt1"/>
                          </a:solidFill>
                        </a:rPr>
                        <a:t>Hommes</a:t>
                      </a:r>
                      <a:endParaRPr lang="fr-BE" sz="3200" b="1" kern="1200" dirty="0">
                        <a:solidFill>
                          <a:schemeClr val="lt1"/>
                        </a:solidFill>
                        <a:latin typeface="+mn-lt"/>
                        <a:ea typeface="+mn-ea"/>
                        <a:cs typeface="+mn-cs"/>
                      </a:endParaRPr>
                    </a:p>
                  </a:txBody>
                  <a:tcPr/>
                </a:tc>
                <a:tc hMerge="1">
                  <a:txBody>
                    <a:bodyPr/>
                    <a:lstStyle/>
                    <a:p>
                      <a:endParaRPr lang="fr-BE" dirty="0"/>
                    </a:p>
                  </a:txBody>
                  <a:tcPr/>
                </a:tc>
                <a:extLst>
                  <a:ext uri="{0D108BD9-81ED-4DB2-BD59-A6C34878D82A}">
                    <a16:rowId xmlns:a16="http://schemas.microsoft.com/office/drawing/2014/main" val="174680523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Les temps d'attente entre les matches trop importants</a:t>
                      </a:r>
                      <a:endParaRPr lang="fr-BE" dirty="0"/>
                    </a:p>
                  </a:txBody>
                  <a:tcPr/>
                </a:tc>
                <a:tc>
                  <a:txBody>
                    <a:bodyPr/>
                    <a:lstStyle/>
                    <a:p>
                      <a:r>
                        <a:rPr lang="fr-BE" dirty="0"/>
                        <a:t>7</a:t>
                      </a:r>
                    </a:p>
                  </a:txBody>
                  <a:tcPr/>
                </a:tc>
                <a:extLst>
                  <a:ext uri="{0D108BD9-81ED-4DB2-BD59-A6C34878D82A}">
                    <a16:rowId xmlns:a16="http://schemas.microsoft.com/office/drawing/2014/main" val="141850187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Le nouveau système de classements</a:t>
                      </a:r>
                      <a:endParaRPr lang="fr-BE" dirty="0"/>
                    </a:p>
                  </a:txBody>
                  <a:tcPr/>
                </a:tc>
                <a:tc>
                  <a:txBody>
                    <a:bodyPr/>
                    <a:lstStyle/>
                    <a:p>
                      <a:r>
                        <a:rPr lang="fr-BE" dirty="0"/>
                        <a:t>7</a:t>
                      </a:r>
                    </a:p>
                  </a:txBody>
                  <a:tcPr/>
                </a:tc>
                <a:extLst>
                  <a:ext uri="{0D108BD9-81ED-4DB2-BD59-A6C34878D82A}">
                    <a16:rowId xmlns:a16="http://schemas.microsoft.com/office/drawing/2014/main" val="3277415664"/>
                  </a:ext>
                </a:extLst>
              </a:tr>
              <a:tr h="370840">
                <a:tc>
                  <a:txBody>
                    <a:bodyPr/>
                    <a:lstStyle/>
                    <a:p>
                      <a:r>
                        <a:rPr lang="fr-FR" dirty="0"/>
                        <a:t>Terminer un tournoi à 22h peut gâcher mon plaisir</a:t>
                      </a:r>
                      <a:endParaRPr lang="fr-BE" dirty="0"/>
                    </a:p>
                  </a:txBody>
                  <a:tcPr/>
                </a:tc>
                <a:tc>
                  <a:txBody>
                    <a:bodyPr/>
                    <a:lstStyle/>
                    <a:p>
                      <a:r>
                        <a:rPr lang="fr-BE" dirty="0"/>
                        <a:t>6</a:t>
                      </a:r>
                    </a:p>
                  </a:txBody>
                  <a:tcPr/>
                </a:tc>
                <a:extLst>
                  <a:ext uri="{0D108BD9-81ED-4DB2-BD59-A6C34878D82A}">
                    <a16:rowId xmlns:a16="http://schemas.microsoft.com/office/drawing/2014/main" val="3120780651"/>
                  </a:ext>
                </a:extLst>
              </a:tr>
            </a:tbl>
          </a:graphicData>
        </a:graphic>
      </p:graphicFrame>
    </p:spTree>
    <p:extLst>
      <p:ext uri="{BB962C8B-B14F-4D97-AF65-F5344CB8AC3E}">
        <p14:creationId xmlns:p14="http://schemas.microsoft.com/office/powerpoint/2010/main" val="15160177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B794D13-CC07-4D42-AFA7-8A017B5BB01C}"/>
              </a:ext>
              <a:ext uri="{C183D7F6-B498-43B3-948B-1728B52AA6E4}">
                <adec:decorative xmlns:adec="http://schemas.microsoft.com/office/drawing/2017/decorative" val="1"/>
              </a:ext>
            </a:extLst>
          </p:cNvPr>
          <p:cNvSpPr/>
          <p:nvPr/>
        </p:nvSpPr>
        <p:spPr>
          <a:xfrm>
            <a:off x="11607800" y="0"/>
            <a:ext cx="584200" cy="584200"/>
          </a:xfrm>
          <a:prstGeom prst="rect">
            <a:avLst/>
          </a:prstGeom>
          <a:solidFill>
            <a:srgbClr val="CD00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1">
              <a:ln>
                <a:noFill/>
              </a:ln>
              <a:solidFill>
                <a:srgbClr val="0F2D40"/>
              </a:solidFill>
              <a:effectLst/>
              <a:uLnTx/>
              <a:uFillTx/>
              <a:latin typeface="Montserrat" panose="00000500000000000000" pitchFamily="2" charset="0"/>
              <a:ea typeface="+mn-ea"/>
              <a:cs typeface="+mn-cs"/>
            </a:endParaRPr>
          </a:p>
        </p:txBody>
      </p:sp>
      <p:sp>
        <p:nvSpPr>
          <p:cNvPr id="5" name="Rectangle 4">
            <a:extLst>
              <a:ext uri="{FF2B5EF4-FFF2-40B4-BE49-F238E27FC236}">
                <a16:creationId xmlns:a16="http://schemas.microsoft.com/office/drawing/2014/main" id="{C4A71911-2F65-40FA-8D47-7174D5FDEFF3}"/>
              </a:ext>
              <a:ext uri="{C183D7F6-B498-43B3-948B-1728B52AA6E4}">
                <adec:decorative xmlns:adec="http://schemas.microsoft.com/office/drawing/2017/decorative" val="1"/>
              </a:ext>
            </a:extLst>
          </p:cNvPr>
          <p:cNvSpPr/>
          <p:nvPr/>
        </p:nvSpPr>
        <p:spPr>
          <a:xfrm>
            <a:off x="0" y="6273800"/>
            <a:ext cx="584200" cy="584200"/>
          </a:xfrm>
          <a:prstGeom prst="rect">
            <a:avLst/>
          </a:prstGeom>
          <a:solidFill>
            <a:srgbClr val="0F2D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1">
              <a:ln>
                <a:noFill/>
              </a:ln>
              <a:solidFill>
                <a:srgbClr val="0F2D40"/>
              </a:solidFill>
              <a:effectLst/>
              <a:uLnTx/>
              <a:uFillTx/>
              <a:latin typeface="Montserrat" panose="00000500000000000000" pitchFamily="2" charset="0"/>
              <a:ea typeface="+mn-ea"/>
              <a:cs typeface="+mn-cs"/>
            </a:endParaRPr>
          </a:p>
        </p:txBody>
      </p:sp>
      <p:sp>
        <p:nvSpPr>
          <p:cNvPr id="6" name="Espace réservé de la date 4">
            <a:extLst>
              <a:ext uri="{FF2B5EF4-FFF2-40B4-BE49-F238E27FC236}">
                <a16:creationId xmlns:a16="http://schemas.microsoft.com/office/drawing/2014/main" id="{12DC400C-3853-4BD9-909D-5094BC9B6666}"/>
              </a:ext>
            </a:extLst>
          </p:cNvPr>
          <p:cNvSpPr txBox="1">
            <a:spLocks/>
          </p:cNvSpPr>
          <p:nvPr/>
        </p:nvSpPr>
        <p:spPr>
          <a:xfrm>
            <a:off x="838200" y="6356350"/>
            <a:ext cx="2743200" cy="365125"/>
          </a:xfrm>
          <a:prstGeom prst="rect">
            <a:avLst/>
          </a:prstGeom>
        </p:spPr>
        <p:txBody>
          <a:bodyPr vert="horz" lIns="91440" tIns="45720" rIns="91440" bIns="45720" rtlCol="0" anchor="ctr"/>
          <a:lstStyle>
            <a:defPPr rtl="0">
              <a:defRPr lang="fr-fr"/>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1">
                <a:ln>
                  <a:noFill/>
                </a:ln>
                <a:solidFill>
                  <a:prstClr val="white">
                    <a:lumMod val="75000"/>
                  </a:prstClr>
                </a:solidFill>
                <a:effectLst/>
                <a:uLnTx/>
                <a:uFillTx/>
                <a:latin typeface="Montserrat" panose="00000500000000000000" pitchFamily="2" charset="0"/>
                <a:ea typeface="+mn-ea"/>
                <a:cs typeface="+mn-cs"/>
              </a:rPr>
              <a:t>24/01/2022</a:t>
            </a:r>
          </a:p>
        </p:txBody>
      </p:sp>
      <p:sp>
        <p:nvSpPr>
          <p:cNvPr id="7" name="Espace réservé du numéro de diapositive 7">
            <a:extLst>
              <a:ext uri="{FF2B5EF4-FFF2-40B4-BE49-F238E27FC236}">
                <a16:creationId xmlns:a16="http://schemas.microsoft.com/office/drawing/2014/main" id="{5014E034-6FE7-4C11-943F-6710616C0CD5}"/>
              </a:ext>
            </a:extLst>
          </p:cNvPr>
          <p:cNvSpPr txBox="1">
            <a:spLocks/>
          </p:cNvSpPr>
          <p:nvPr/>
        </p:nvSpPr>
        <p:spPr>
          <a:xfrm>
            <a:off x="8610600" y="6356350"/>
            <a:ext cx="2743200" cy="365125"/>
          </a:xfrm>
          <a:prstGeom prst="rect">
            <a:avLst/>
          </a:prstGeom>
        </p:spPr>
        <p:txBody>
          <a:bodyPr vert="horz" lIns="91440" tIns="45720" rIns="91440" bIns="45720" rtlCol="0" anchor="ctr"/>
          <a:lstStyle>
            <a:defPPr rtl="0">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A4A7955-6230-48B4-BD8B-A7C460F75945}" type="slidenum">
              <a:rPr kumimoji="0" lang="fr-FR" sz="1400" b="0" i="0" u="none" strike="noStrike" kern="1200" cap="none" spc="0" normalizeH="0" baseline="0" noProof="1" smtClean="0">
                <a:ln>
                  <a:noFill/>
                </a:ln>
                <a:solidFill>
                  <a:prstClr val="white">
                    <a:lumMod val="75000"/>
                  </a:prstClr>
                </a:solidFill>
                <a:effectLst/>
                <a:uLnTx/>
                <a:uFillTx/>
                <a:latin typeface="Montserrat" panose="00000500000000000000"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fr-FR" sz="1400" b="0" i="0" u="none" strike="noStrike" kern="1200" cap="none" spc="0" normalizeH="0" baseline="0" noProof="1">
              <a:ln>
                <a:noFill/>
              </a:ln>
              <a:solidFill>
                <a:prstClr val="white">
                  <a:lumMod val="75000"/>
                </a:prstClr>
              </a:solidFill>
              <a:effectLst/>
              <a:uLnTx/>
              <a:uFillTx/>
              <a:latin typeface="Montserrat" panose="00000500000000000000" pitchFamily="2" charset="0"/>
              <a:ea typeface="+mn-ea"/>
              <a:cs typeface="+mn-cs"/>
            </a:endParaRPr>
          </a:p>
        </p:txBody>
      </p:sp>
      <p:sp>
        <p:nvSpPr>
          <p:cNvPr id="12" name="Titre 11">
            <a:extLst>
              <a:ext uri="{FF2B5EF4-FFF2-40B4-BE49-F238E27FC236}">
                <a16:creationId xmlns:a16="http://schemas.microsoft.com/office/drawing/2014/main" id="{0DC96D4E-BE6F-4ED9-9474-12DDCBBE5AC4}"/>
              </a:ext>
            </a:extLst>
          </p:cNvPr>
          <p:cNvSpPr>
            <a:spLocks noGrp="1"/>
          </p:cNvSpPr>
          <p:nvPr>
            <p:ph type="title"/>
          </p:nvPr>
        </p:nvSpPr>
        <p:spPr>
          <a:xfrm>
            <a:off x="838200" y="365126"/>
            <a:ext cx="10515600" cy="720724"/>
          </a:xfrm>
        </p:spPr>
        <p:txBody>
          <a:bodyPr>
            <a:noAutofit/>
          </a:bodyPr>
          <a:lstStyle/>
          <a:p>
            <a:pPr algn="ctr"/>
            <a:r>
              <a:rPr lang="fr-BE" sz="3200" b="1" dirty="0">
                <a:solidFill>
                  <a:srgbClr val="0F2D40"/>
                </a:solidFill>
                <a:latin typeface="Montserrat" panose="00000500000000000000" pitchFamily="2" charset="0"/>
              </a:rPr>
              <a:t>Opportunités (autres formats de tournoi)</a:t>
            </a:r>
            <a:endParaRPr lang="fr-BE" sz="3200" dirty="0">
              <a:solidFill>
                <a:srgbClr val="0F2D40"/>
              </a:solidFill>
              <a:latin typeface="Montserrat" panose="00000500000000000000" pitchFamily="2" charset="0"/>
            </a:endParaRPr>
          </a:p>
        </p:txBody>
      </p:sp>
      <p:sp>
        <p:nvSpPr>
          <p:cNvPr id="10" name="Espace réservé du contenu 9">
            <a:extLst>
              <a:ext uri="{FF2B5EF4-FFF2-40B4-BE49-F238E27FC236}">
                <a16:creationId xmlns:a16="http://schemas.microsoft.com/office/drawing/2014/main" id="{A0C77519-1F62-4F26-A5D2-17B447EDEFF0}"/>
              </a:ext>
            </a:extLst>
          </p:cNvPr>
          <p:cNvSpPr>
            <a:spLocks noGrp="1"/>
          </p:cNvSpPr>
          <p:nvPr>
            <p:ph idx="1"/>
          </p:nvPr>
        </p:nvSpPr>
        <p:spPr/>
        <p:txBody>
          <a:bodyPr/>
          <a:lstStyle/>
          <a:p>
            <a:pPr marL="0" indent="0">
              <a:buNone/>
            </a:pPr>
            <a:endParaRPr lang="fr-BE" dirty="0"/>
          </a:p>
          <a:p>
            <a:pPr marL="0" indent="0">
              <a:buNone/>
            </a:pPr>
            <a:endParaRPr lang="fr-BE" dirty="0"/>
          </a:p>
          <a:p>
            <a:endParaRPr lang="fr-BE" dirty="0"/>
          </a:p>
          <a:p>
            <a:endParaRPr lang="fr-BE" dirty="0"/>
          </a:p>
          <a:p>
            <a:endParaRPr lang="fr-BE" dirty="0"/>
          </a:p>
          <a:p>
            <a:pPr marL="0" indent="0">
              <a:buNone/>
            </a:pPr>
            <a:endParaRPr lang="fr-BE" dirty="0"/>
          </a:p>
          <a:p>
            <a:endParaRPr lang="fr-BE" dirty="0"/>
          </a:p>
        </p:txBody>
      </p:sp>
      <p:graphicFrame>
        <p:nvGraphicFramePr>
          <p:cNvPr id="16" name="Tableau 16">
            <a:extLst>
              <a:ext uri="{FF2B5EF4-FFF2-40B4-BE49-F238E27FC236}">
                <a16:creationId xmlns:a16="http://schemas.microsoft.com/office/drawing/2014/main" id="{EB2C0B97-EC4D-4DFF-8F29-8060061C6FDF}"/>
              </a:ext>
            </a:extLst>
          </p:cNvPr>
          <p:cNvGraphicFramePr>
            <a:graphicFrameLocks noGrp="1"/>
          </p:cNvGraphicFramePr>
          <p:nvPr/>
        </p:nvGraphicFramePr>
        <p:xfrm>
          <a:off x="1633620" y="1825625"/>
          <a:ext cx="8924758" cy="1320800"/>
        </p:xfrm>
        <a:graphic>
          <a:graphicData uri="http://schemas.openxmlformats.org/drawingml/2006/table">
            <a:tbl>
              <a:tblPr firstRow="1" bandRow="1">
                <a:tableStyleId>{93296810-A885-4BE3-A3E7-6D5BEEA58F35}</a:tableStyleId>
              </a:tblPr>
              <a:tblGrid>
                <a:gridCol w="7756320">
                  <a:extLst>
                    <a:ext uri="{9D8B030D-6E8A-4147-A177-3AD203B41FA5}">
                      <a16:colId xmlns:a16="http://schemas.microsoft.com/office/drawing/2014/main" val="1481289484"/>
                    </a:ext>
                  </a:extLst>
                </a:gridCol>
                <a:gridCol w="1168438">
                  <a:extLst>
                    <a:ext uri="{9D8B030D-6E8A-4147-A177-3AD203B41FA5}">
                      <a16:colId xmlns:a16="http://schemas.microsoft.com/office/drawing/2014/main" val="2164119352"/>
                    </a:ext>
                  </a:extLst>
                </a:gridCol>
              </a:tblGrid>
              <a:tr h="370840">
                <a:tc gridSpan="2">
                  <a:txBody>
                    <a:bodyPr/>
                    <a:lstStyle/>
                    <a:p>
                      <a:r>
                        <a:rPr lang="fr-BE" sz="3200" dirty="0"/>
                        <a:t>Femmes</a:t>
                      </a:r>
                    </a:p>
                  </a:txBody>
                  <a:tcPr/>
                </a:tc>
                <a:tc hMerge="1">
                  <a:txBody>
                    <a:bodyPr/>
                    <a:lstStyle/>
                    <a:p>
                      <a:endParaRPr lang="fr-BE" dirty="0"/>
                    </a:p>
                  </a:txBody>
                  <a:tcPr/>
                </a:tc>
                <a:extLst>
                  <a:ext uri="{0D108BD9-81ED-4DB2-BD59-A6C34878D82A}">
                    <a16:rowId xmlns:a16="http://schemas.microsoft.com/office/drawing/2014/main" val="364500700"/>
                  </a:ext>
                </a:extLst>
              </a:tr>
              <a:tr h="370840">
                <a:tc>
                  <a:txBody>
                    <a:bodyPr/>
                    <a:lstStyle/>
                    <a:p>
                      <a:r>
                        <a:rPr lang="fr-BE" sz="1800" kern="1200" dirty="0">
                          <a:solidFill>
                            <a:schemeClr val="dk1"/>
                          </a:solidFill>
                          <a:effectLst/>
                          <a:latin typeface="+mn-lt"/>
                          <a:ea typeface="+mn-ea"/>
                          <a:cs typeface="+mn-cs"/>
                        </a:rPr>
                        <a:t>Par équipes mixtes en une ½ journée</a:t>
                      </a:r>
                      <a:endParaRPr lang="fr-BE" dirty="0"/>
                    </a:p>
                  </a:txBody>
                  <a:tcPr/>
                </a:tc>
                <a:tc>
                  <a:txBody>
                    <a:bodyPr/>
                    <a:lstStyle/>
                    <a:p>
                      <a:r>
                        <a:rPr lang="fr-BE" dirty="0"/>
                        <a:t>8</a:t>
                      </a:r>
                    </a:p>
                  </a:txBody>
                  <a:tcPr/>
                </a:tc>
                <a:extLst>
                  <a:ext uri="{0D108BD9-81ED-4DB2-BD59-A6C34878D82A}">
                    <a16:rowId xmlns:a16="http://schemas.microsoft.com/office/drawing/2014/main" val="1918342970"/>
                  </a:ext>
                </a:extLst>
              </a:tr>
              <a:tr h="370840">
                <a:tc>
                  <a:txBody>
                    <a:bodyPr/>
                    <a:lstStyle/>
                    <a:p>
                      <a:r>
                        <a:rPr lang="fr-BE" sz="1800" kern="1200" dirty="0">
                          <a:solidFill>
                            <a:schemeClr val="dk1"/>
                          </a:solidFill>
                          <a:effectLst/>
                          <a:latin typeface="+mn-lt"/>
                          <a:ea typeface="+mn-ea"/>
                          <a:cs typeface="+mn-cs"/>
                        </a:rPr>
                        <a:t>Par équipes mixtes en une journée</a:t>
                      </a:r>
                      <a:endParaRPr lang="fr-BE" dirty="0"/>
                    </a:p>
                  </a:txBody>
                  <a:tcPr/>
                </a:tc>
                <a:tc>
                  <a:txBody>
                    <a:bodyPr/>
                    <a:lstStyle/>
                    <a:p>
                      <a:r>
                        <a:rPr lang="fr-BE" dirty="0"/>
                        <a:t>7</a:t>
                      </a:r>
                    </a:p>
                  </a:txBody>
                  <a:tcPr/>
                </a:tc>
                <a:extLst>
                  <a:ext uri="{0D108BD9-81ED-4DB2-BD59-A6C34878D82A}">
                    <a16:rowId xmlns:a16="http://schemas.microsoft.com/office/drawing/2014/main" val="2550543880"/>
                  </a:ext>
                </a:extLst>
              </a:tr>
            </a:tbl>
          </a:graphicData>
        </a:graphic>
      </p:graphicFrame>
      <p:graphicFrame>
        <p:nvGraphicFramePr>
          <p:cNvPr id="17" name="Tableau 17">
            <a:extLst>
              <a:ext uri="{FF2B5EF4-FFF2-40B4-BE49-F238E27FC236}">
                <a16:creationId xmlns:a16="http://schemas.microsoft.com/office/drawing/2014/main" id="{AD775596-19C8-43CD-A038-9863F1C8C147}"/>
              </a:ext>
            </a:extLst>
          </p:cNvPr>
          <p:cNvGraphicFramePr>
            <a:graphicFrameLocks noGrp="1"/>
          </p:cNvGraphicFramePr>
          <p:nvPr/>
        </p:nvGraphicFramePr>
        <p:xfrm>
          <a:off x="1633620" y="3927893"/>
          <a:ext cx="8924758" cy="1320800"/>
        </p:xfrm>
        <a:graphic>
          <a:graphicData uri="http://schemas.openxmlformats.org/drawingml/2006/table">
            <a:tbl>
              <a:tblPr firstRow="1" bandRow="1">
                <a:tableStyleId>{93296810-A885-4BE3-A3E7-6D5BEEA58F35}</a:tableStyleId>
              </a:tblPr>
              <a:tblGrid>
                <a:gridCol w="7751012">
                  <a:extLst>
                    <a:ext uri="{9D8B030D-6E8A-4147-A177-3AD203B41FA5}">
                      <a16:colId xmlns:a16="http://schemas.microsoft.com/office/drawing/2014/main" val="2900101458"/>
                    </a:ext>
                  </a:extLst>
                </a:gridCol>
                <a:gridCol w="1173746">
                  <a:extLst>
                    <a:ext uri="{9D8B030D-6E8A-4147-A177-3AD203B41FA5}">
                      <a16:colId xmlns:a16="http://schemas.microsoft.com/office/drawing/2014/main" val="1423503091"/>
                    </a:ext>
                  </a:extLst>
                </a:gridCol>
              </a:tblGrid>
              <a:tr h="370840">
                <a:tc gridSpan="2">
                  <a:txBody>
                    <a:bodyPr/>
                    <a:lstStyle/>
                    <a:p>
                      <a:pPr marL="0" algn="l" defTabSz="914400" rtl="0" eaLnBrk="1" latinLnBrk="0" hangingPunct="1"/>
                      <a:r>
                        <a:rPr lang="fr-BE" sz="3200" b="1" kern="1200" dirty="0">
                          <a:solidFill>
                            <a:schemeClr val="lt1"/>
                          </a:solidFill>
                          <a:latin typeface="+mn-lt"/>
                          <a:ea typeface="+mn-ea"/>
                          <a:cs typeface="+mn-cs"/>
                        </a:rPr>
                        <a:t>Hommes</a:t>
                      </a:r>
                    </a:p>
                  </a:txBody>
                  <a:tcPr/>
                </a:tc>
                <a:tc hMerge="1">
                  <a:txBody>
                    <a:bodyPr/>
                    <a:lstStyle/>
                    <a:p>
                      <a:endParaRPr lang="fr-BE" dirty="0"/>
                    </a:p>
                  </a:txBody>
                  <a:tcPr/>
                </a:tc>
                <a:extLst>
                  <a:ext uri="{0D108BD9-81ED-4DB2-BD59-A6C34878D82A}">
                    <a16:rowId xmlns:a16="http://schemas.microsoft.com/office/drawing/2014/main" val="1746805236"/>
                  </a:ext>
                </a:extLst>
              </a:tr>
              <a:tr h="370840">
                <a:tc>
                  <a:txBody>
                    <a:bodyPr/>
                    <a:lstStyle/>
                    <a:p>
                      <a:r>
                        <a:rPr lang="fr-BE" dirty="0"/>
                        <a:t>Individuel en une ½ journée</a:t>
                      </a:r>
                    </a:p>
                  </a:txBody>
                  <a:tcPr/>
                </a:tc>
                <a:tc>
                  <a:txBody>
                    <a:bodyPr/>
                    <a:lstStyle/>
                    <a:p>
                      <a:r>
                        <a:rPr lang="fr-BE" dirty="0"/>
                        <a:t>8</a:t>
                      </a:r>
                    </a:p>
                  </a:txBody>
                  <a:tcPr/>
                </a:tc>
                <a:extLst>
                  <a:ext uri="{0D108BD9-81ED-4DB2-BD59-A6C34878D82A}">
                    <a16:rowId xmlns:a16="http://schemas.microsoft.com/office/drawing/2014/main" val="1418501873"/>
                  </a:ext>
                </a:extLst>
              </a:tr>
              <a:tr h="370840">
                <a:tc>
                  <a:txBody>
                    <a:bodyPr/>
                    <a:lstStyle/>
                    <a:p>
                      <a:r>
                        <a:rPr lang="fr-FR" dirty="0"/>
                        <a:t>Tournoi avec tableaux de repêchage</a:t>
                      </a:r>
                      <a:endParaRPr lang="fr-BE" dirty="0"/>
                    </a:p>
                  </a:txBody>
                  <a:tcPr/>
                </a:tc>
                <a:tc>
                  <a:txBody>
                    <a:bodyPr/>
                    <a:lstStyle/>
                    <a:p>
                      <a:r>
                        <a:rPr lang="fr-BE" dirty="0"/>
                        <a:t>8</a:t>
                      </a:r>
                    </a:p>
                  </a:txBody>
                  <a:tcPr/>
                </a:tc>
                <a:extLst>
                  <a:ext uri="{0D108BD9-81ED-4DB2-BD59-A6C34878D82A}">
                    <a16:rowId xmlns:a16="http://schemas.microsoft.com/office/drawing/2014/main" val="3277415664"/>
                  </a:ext>
                </a:extLst>
              </a:tr>
            </a:tbl>
          </a:graphicData>
        </a:graphic>
      </p:graphicFrame>
    </p:spTree>
    <p:extLst>
      <p:ext uri="{BB962C8B-B14F-4D97-AF65-F5344CB8AC3E}">
        <p14:creationId xmlns:p14="http://schemas.microsoft.com/office/powerpoint/2010/main" val="19593993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B794D13-CC07-4D42-AFA7-8A017B5BB01C}"/>
              </a:ext>
              <a:ext uri="{C183D7F6-B498-43B3-948B-1728B52AA6E4}">
                <adec:decorative xmlns:adec="http://schemas.microsoft.com/office/drawing/2017/decorative" val="1"/>
              </a:ext>
            </a:extLst>
          </p:cNvPr>
          <p:cNvSpPr/>
          <p:nvPr/>
        </p:nvSpPr>
        <p:spPr>
          <a:xfrm>
            <a:off x="11607800" y="0"/>
            <a:ext cx="584200" cy="584200"/>
          </a:xfrm>
          <a:prstGeom prst="rect">
            <a:avLst/>
          </a:prstGeom>
          <a:solidFill>
            <a:srgbClr val="CD00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1">
              <a:ln>
                <a:noFill/>
              </a:ln>
              <a:solidFill>
                <a:srgbClr val="0F2D40"/>
              </a:solidFill>
              <a:effectLst/>
              <a:uLnTx/>
              <a:uFillTx/>
              <a:latin typeface="Montserrat" panose="00000500000000000000" pitchFamily="2" charset="0"/>
              <a:ea typeface="+mn-ea"/>
              <a:cs typeface="+mn-cs"/>
            </a:endParaRPr>
          </a:p>
        </p:txBody>
      </p:sp>
      <p:sp>
        <p:nvSpPr>
          <p:cNvPr id="5" name="Rectangle 4">
            <a:extLst>
              <a:ext uri="{FF2B5EF4-FFF2-40B4-BE49-F238E27FC236}">
                <a16:creationId xmlns:a16="http://schemas.microsoft.com/office/drawing/2014/main" id="{C4A71911-2F65-40FA-8D47-7174D5FDEFF3}"/>
              </a:ext>
              <a:ext uri="{C183D7F6-B498-43B3-948B-1728B52AA6E4}">
                <adec:decorative xmlns:adec="http://schemas.microsoft.com/office/drawing/2017/decorative" val="1"/>
              </a:ext>
            </a:extLst>
          </p:cNvPr>
          <p:cNvSpPr/>
          <p:nvPr/>
        </p:nvSpPr>
        <p:spPr>
          <a:xfrm>
            <a:off x="0" y="6273800"/>
            <a:ext cx="584200" cy="584200"/>
          </a:xfrm>
          <a:prstGeom prst="rect">
            <a:avLst/>
          </a:prstGeom>
          <a:solidFill>
            <a:srgbClr val="0F2D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1">
              <a:ln>
                <a:noFill/>
              </a:ln>
              <a:solidFill>
                <a:srgbClr val="0F2D40"/>
              </a:solidFill>
              <a:effectLst/>
              <a:uLnTx/>
              <a:uFillTx/>
              <a:latin typeface="Montserrat" panose="00000500000000000000" pitchFamily="2" charset="0"/>
              <a:ea typeface="+mn-ea"/>
              <a:cs typeface="+mn-cs"/>
            </a:endParaRPr>
          </a:p>
        </p:txBody>
      </p:sp>
      <p:sp>
        <p:nvSpPr>
          <p:cNvPr id="6" name="Espace réservé de la date 4">
            <a:extLst>
              <a:ext uri="{FF2B5EF4-FFF2-40B4-BE49-F238E27FC236}">
                <a16:creationId xmlns:a16="http://schemas.microsoft.com/office/drawing/2014/main" id="{12DC400C-3853-4BD9-909D-5094BC9B6666}"/>
              </a:ext>
            </a:extLst>
          </p:cNvPr>
          <p:cNvSpPr txBox="1">
            <a:spLocks/>
          </p:cNvSpPr>
          <p:nvPr/>
        </p:nvSpPr>
        <p:spPr>
          <a:xfrm>
            <a:off x="838200" y="6356350"/>
            <a:ext cx="2743200" cy="365125"/>
          </a:xfrm>
          <a:prstGeom prst="rect">
            <a:avLst/>
          </a:prstGeom>
        </p:spPr>
        <p:txBody>
          <a:bodyPr vert="horz" lIns="91440" tIns="45720" rIns="91440" bIns="45720" rtlCol="0" anchor="ctr"/>
          <a:lstStyle>
            <a:defPPr rtl="0">
              <a:defRPr lang="fr-fr"/>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1">
                <a:ln>
                  <a:noFill/>
                </a:ln>
                <a:solidFill>
                  <a:prstClr val="white">
                    <a:lumMod val="75000"/>
                  </a:prstClr>
                </a:solidFill>
                <a:effectLst/>
                <a:uLnTx/>
                <a:uFillTx/>
                <a:latin typeface="Montserrat" panose="00000500000000000000" pitchFamily="2" charset="0"/>
                <a:ea typeface="+mn-ea"/>
                <a:cs typeface="+mn-cs"/>
              </a:rPr>
              <a:t>24/01/2022</a:t>
            </a:r>
          </a:p>
        </p:txBody>
      </p:sp>
      <p:sp>
        <p:nvSpPr>
          <p:cNvPr id="7" name="Espace réservé du numéro de diapositive 7">
            <a:extLst>
              <a:ext uri="{FF2B5EF4-FFF2-40B4-BE49-F238E27FC236}">
                <a16:creationId xmlns:a16="http://schemas.microsoft.com/office/drawing/2014/main" id="{5014E034-6FE7-4C11-943F-6710616C0CD5}"/>
              </a:ext>
            </a:extLst>
          </p:cNvPr>
          <p:cNvSpPr txBox="1">
            <a:spLocks/>
          </p:cNvSpPr>
          <p:nvPr/>
        </p:nvSpPr>
        <p:spPr>
          <a:xfrm>
            <a:off x="8610600" y="6356350"/>
            <a:ext cx="2743200" cy="365125"/>
          </a:xfrm>
          <a:prstGeom prst="rect">
            <a:avLst/>
          </a:prstGeom>
        </p:spPr>
        <p:txBody>
          <a:bodyPr vert="horz" lIns="91440" tIns="45720" rIns="91440" bIns="45720" rtlCol="0" anchor="ctr"/>
          <a:lstStyle>
            <a:defPPr rtl="0">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A4A7955-6230-48B4-BD8B-A7C460F75945}" type="slidenum">
              <a:rPr kumimoji="0" lang="fr-FR" sz="1400" b="0" i="0" u="none" strike="noStrike" kern="1200" cap="none" spc="0" normalizeH="0" baseline="0" noProof="1" smtClean="0">
                <a:ln>
                  <a:noFill/>
                </a:ln>
                <a:solidFill>
                  <a:prstClr val="white">
                    <a:lumMod val="75000"/>
                  </a:prstClr>
                </a:solidFill>
                <a:effectLst/>
                <a:uLnTx/>
                <a:uFillTx/>
                <a:latin typeface="Montserrat" panose="00000500000000000000"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fr-FR" sz="1400" b="0" i="0" u="none" strike="noStrike" kern="1200" cap="none" spc="0" normalizeH="0" baseline="0" noProof="1">
              <a:ln>
                <a:noFill/>
              </a:ln>
              <a:solidFill>
                <a:prstClr val="white">
                  <a:lumMod val="75000"/>
                </a:prstClr>
              </a:solidFill>
              <a:effectLst/>
              <a:uLnTx/>
              <a:uFillTx/>
              <a:latin typeface="Montserrat" panose="00000500000000000000" pitchFamily="2" charset="0"/>
              <a:ea typeface="+mn-ea"/>
              <a:cs typeface="+mn-cs"/>
            </a:endParaRPr>
          </a:p>
        </p:txBody>
      </p:sp>
      <p:sp>
        <p:nvSpPr>
          <p:cNvPr id="12" name="Titre 11">
            <a:extLst>
              <a:ext uri="{FF2B5EF4-FFF2-40B4-BE49-F238E27FC236}">
                <a16:creationId xmlns:a16="http://schemas.microsoft.com/office/drawing/2014/main" id="{0DC96D4E-BE6F-4ED9-9474-12DDCBBE5AC4}"/>
              </a:ext>
            </a:extLst>
          </p:cNvPr>
          <p:cNvSpPr>
            <a:spLocks noGrp="1"/>
          </p:cNvSpPr>
          <p:nvPr>
            <p:ph type="title"/>
          </p:nvPr>
        </p:nvSpPr>
        <p:spPr>
          <a:xfrm>
            <a:off x="838200" y="365126"/>
            <a:ext cx="10515600" cy="720724"/>
          </a:xfrm>
        </p:spPr>
        <p:txBody>
          <a:bodyPr>
            <a:noAutofit/>
          </a:bodyPr>
          <a:lstStyle/>
          <a:p>
            <a:pPr algn="ctr"/>
            <a:r>
              <a:rPr lang="fr-BE" sz="3200" b="1" dirty="0">
                <a:solidFill>
                  <a:srgbClr val="0F2D40"/>
                </a:solidFill>
                <a:latin typeface="Montserrat" panose="00000500000000000000" pitchFamily="2" charset="0"/>
              </a:rPr>
              <a:t>Les lots</a:t>
            </a:r>
            <a:endParaRPr lang="fr-BE" sz="3200" dirty="0">
              <a:solidFill>
                <a:srgbClr val="0F2D40"/>
              </a:solidFill>
              <a:latin typeface="Montserrat" panose="00000500000000000000" pitchFamily="2" charset="0"/>
            </a:endParaRPr>
          </a:p>
        </p:txBody>
      </p:sp>
      <p:sp>
        <p:nvSpPr>
          <p:cNvPr id="10" name="Espace réservé du contenu 9">
            <a:extLst>
              <a:ext uri="{FF2B5EF4-FFF2-40B4-BE49-F238E27FC236}">
                <a16:creationId xmlns:a16="http://schemas.microsoft.com/office/drawing/2014/main" id="{A0C77519-1F62-4F26-A5D2-17B447EDEFF0}"/>
              </a:ext>
            </a:extLst>
          </p:cNvPr>
          <p:cNvSpPr>
            <a:spLocks noGrp="1"/>
          </p:cNvSpPr>
          <p:nvPr>
            <p:ph idx="1"/>
          </p:nvPr>
        </p:nvSpPr>
        <p:spPr/>
        <p:txBody>
          <a:bodyPr/>
          <a:lstStyle/>
          <a:p>
            <a:pPr marL="0" indent="0">
              <a:buNone/>
            </a:pPr>
            <a:endParaRPr lang="fr-BE" dirty="0"/>
          </a:p>
          <a:p>
            <a:pPr marL="0" indent="0">
              <a:buNone/>
            </a:pPr>
            <a:endParaRPr lang="fr-BE" dirty="0"/>
          </a:p>
          <a:p>
            <a:endParaRPr lang="fr-BE" dirty="0"/>
          </a:p>
          <a:p>
            <a:endParaRPr lang="fr-BE" dirty="0"/>
          </a:p>
          <a:p>
            <a:endParaRPr lang="fr-BE" dirty="0"/>
          </a:p>
          <a:p>
            <a:pPr marL="0" indent="0">
              <a:buNone/>
            </a:pPr>
            <a:endParaRPr lang="fr-BE" dirty="0"/>
          </a:p>
          <a:p>
            <a:endParaRPr lang="fr-BE" dirty="0"/>
          </a:p>
        </p:txBody>
      </p:sp>
      <p:graphicFrame>
        <p:nvGraphicFramePr>
          <p:cNvPr id="16" name="Tableau 16">
            <a:extLst>
              <a:ext uri="{FF2B5EF4-FFF2-40B4-BE49-F238E27FC236}">
                <a16:creationId xmlns:a16="http://schemas.microsoft.com/office/drawing/2014/main" id="{EB2C0B97-EC4D-4DFF-8F29-8060061C6FDF}"/>
              </a:ext>
            </a:extLst>
          </p:cNvPr>
          <p:cNvGraphicFramePr>
            <a:graphicFrameLocks noGrp="1"/>
          </p:cNvGraphicFramePr>
          <p:nvPr/>
        </p:nvGraphicFramePr>
        <p:xfrm>
          <a:off x="1633620" y="1825625"/>
          <a:ext cx="8924758" cy="1691640"/>
        </p:xfrm>
        <a:graphic>
          <a:graphicData uri="http://schemas.openxmlformats.org/drawingml/2006/table">
            <a:tbl>
              <a:tblPr firstRow="1" bandRow="1">
                <a:tableStyleId>{93296810-A885-4BE3-A3E7-6D5BEEA58F35}</a:tableStyleId>
              </a:tblPr>
              <a:tblGrid>
                <a:gridCol w="7756320">
                  <a:extLst>
                    <a:ext uri="{9D8B030D-6E8A-4147-A177-3AD203B41FA5}">
                      <a16:colId xmlns:a16="http://schemas.microsoft.com/office/drawing/2014/main" val="1481289484"/>
                    </a:ext>
                  </a:extLst>
                </a:gridCol>
                <a:gridCol w="1168438">
                  <a:extLst>
                    <a:ext uri="{9D8B030D-6E8A-4147-A177-3AD203B41FA5}">
                      <a16:colId xmlns:a16="http://schemas.microsoft.com/office/drawing/2014/main" val="2164119352"/>
                    </a:ext>
                  </a:extLst>
                </a:gridCol>
              </a:tblGrid>
              <a:tr h="370840">
                <a:tc gridSpan="2">
                  <a:txBody>
                    <a:bodyPr/>
                    <a:lstStyle/>
                    <a:p>
                      <a:r>
                        <a:rPr lang="fr-BE" sz="3200" dirty="0"/>
                        <a:t>Femmes</a:t>
                      </a:r>
                    </a:p>
                  </a:txBody>
                  <a:tcPr/>
                </a:tc>
                <a:tc hMerge="1">
                  <a:txBody>
                    <a:bodyPr/>
                    <a:lstStyle/>
                    <a:p>
                      <a:endParaRPr lang="fr-BE" dirty="0"/>
                    </a:p>
                  </a:txBody>
                  <a:tcPr/>
                </a:tc>
                <a:extLst>
                  <a:ext uri="{0D108BD9-81ED-4DB2-BD59-A6C34878D82A}">
                    <a16:rowId xmlns:a16="http://schemas.microsoft.com/office/drawing/2014/main" val="364500700"/>
                  </a:ext>
                </a:extLst>
              </a:tr>
              <a:tr h="370840">
                <a:tc>
                  <a:txBody>
                    <a:bodyPr/>
                    <a:lstStyle/>
                    <a:p>
                      <a:r>
                        <a:rPr lang="fr-FR" dirty="0"/>
                        <a:t>Articles de badminton (volants, grips, sacs, …)</a:t>
                      </a:r>
                      <a:endParaRPr lang="fr-BE" dirty="0"/>
                    </a:p>
                  </a:txBody>
                  <a:tcPr/>
                </a:tc>
                <a:tc>
                  <a:txBody>
                    <a:bodyPr/>
                    <a:lstStyle/>
                    <a:p>
                      <a:r>
                        <a:rPr lang="fr-BE" dirty="0"/>
                        <a:t>8</a:t>
                      </a:r>
                    </a:p>
                  </a:txBody>
                  <a:tcPr/>
                </a:tc>
                <a:extLst>
                  <a:ext uri="{0D108BD9-81ED-4DB2-BD59-A6C34878D82A}">
                    <a16:rowId xmlns:a16="http://schemas.microsoft.com/office/drawing/2014/main" val="1918342970"/>
                  </a:ext>
                </a:extLst>
              </a:tr>
              <a:tr h="370840">
                <a:tc>
                  <a:txBody>
                    <a:bodyPr/>
                    <a:lstStyle/>
                    <a:p>
                      <a:r>
                        <a:rPr lang="fr-BE" sz="1800" kern="1200" dirty="0">
                          <a:solidFill>
                            <a:schemeClr val="dk1"/>
                          </a:solidFill>
                          <a:effectLst/>
                          <a:latin typeface="+mn-lt"/>
                          <a:ea typeface="+mn-ea"/>
                          <a:cs typeface="+mn-cs"/>
                        </a:rPr>
                        <a:t>Price money</a:t>
                      </a:r>
                      <a:endParaRPr lang="fr-BE" dirty="0"/>
                    </a:p>
                  </a:txBody>
                  <a:tcPr/>
                </a:tc>
                <a:tc>
                  <a:txBody>
                    <a:bodyPr/>
                    <a:lstStyle/>
                    <a:p>
                      <a:r>
                        <a:rPr lang="fr-BE" dirty="0"/>
                        <a:t>8</a:t>
                      </a:r>
                    </a:p>
                  </a:txBody>
                  <a:tcPr/>
                </a:tc>
                <a:extLst>
                  <a:ext uri="{0D108BD9-81ED-4DB2-BD59-A6C34878D82A}">
                    <a16:rowId xmlns:a16="http://schemas.microsoft.com/office/drawing/2014/main" val="2550543880"/>
                  </a:ext>
                </a:extLst>
              </a:tr>
              <a:tr h="370840">
                <a:tc>
                  <a:txBody>
                    <a:bodyPr/>
                    <a:lstStyle/>
                    <a:p>
                      <a:r>
                        <a:rPr lang="fr-BE" sz="1800" kern="1200" dirty="0">
                          <a:solidFill>
                            <a:schemeClr val="dk1"/>
                          </a:solidFill>
                          <a:effectLst/>
                          <a:latin typeface="+mn-lt"/>
                          <a:ea typeface="+mn-ea"/>
                          <a:cs typeface="+mn-cs"/>
                        </a:rPr>
                        <a:t>Bon d’achat (magasin de sport)</a:t>
                      </a:r>
                      <a:endParaRPr lang="fr-BE" dirty="0"/>
                    </a:p>
                  </a:txBody>
                  <a:tcPr/>
                </a:tc>
                <a:tc>
                  <a:txBody>
                    <a:bodyPr/>
                    <a:lstStyle/>
                    <a:p>
                      <a:r>
                        <a:rPr lang="fr-BE" dirty="0"/>
                        <a:t>8</a:t>
                      </a:r>
                    </a:p>
                  </a:txBody>
                  <a:tcPr/>
                </a:tc>
                <a:extLst>
                  <a:ext uri="{0D108BD9-81ED-4DB2-BD59-A6C34878D82A}">
                    <a16:rowId xmlns:a16="http://schemas.microsoft.com/office/drawing/2014/main" val="3103838170"/>
                  </a:ext>
                </a:extLst>
              </a:tr>
            </a:tbl>
          </a:graphicData>
        </a:graphic>
      </p:graphicFrame>
      <p:graphicFrame>
        <p:nvGraphicFramePr>
          <p:cNvPr id="17" name="Tableau 17">
            <a:extLst>
              <a:ext uri="{FF2B5EF4-FFF2-40B4-BE49-F238E27FC236}">
                <a16:creationId xmlns:a16="http://schemas.microsoft.com/office/drawing/2014/main" id="{AD775596-19C8-43CD-A038-9863F1C8C147}"/>
              </a:ext>
            </a:extLst>
          </p:cNvPr>
          <p:cNvGraphicFramePr>
            <a:graphicFrameLocks noGrp="1"/>
          </p:cNvGraphicFramePr>
          <p:nvPr/>
        </p:nvGraphicFramePr>
        <p:xfrm>
          <a:off x="1633620" y="3927893"/>
          <a:ext cx="8924758" cy="1691640"/>
        </p:xfrm>
        <a:graphic>
          <a:graphicData uri="http://schemas.openxmlformats.org/drawingml/2006/table">
            <a:tbl>
              <a:tblPr firstRow="1" bandRow="1">
                <a:tableStyleId>{93296810-A885-4BE3-A3E7-6D5BEEA58F35}</a:tableStyleId>
              </a:tblPr>
              <a:tblGrid>
                <a:gridCol w="7751012">
                  <a:extLst>
                    <a:ext uri="{9D8B030D-6E8A-4147-A177-3AD203B41FA5}">
                      <a16:colId xmlns:a16="http://schemas.microsoft.com/office/drawing/2014/main" val="2900101458"/>
                    </a:ext>
                  </a:extLst>
                </a:gridCol>
                <a:gridCol w="1173746">
                  <a:extLst>
                    <a:ext uri="{9D8B030D-6E8A-4147-A177-3AD203B41FA5}">
                      <a16:colId xmlns:a16="http://schemas.microsoft.com/office/drawing/2014/main" val="1423503091"/>
                    </a:ext>
                  </a:extLst>
                </a:gridCol>
              </a:tblGrid>
              <a:tr h="370840">
                <a:tc gridSpan="2">
                  <a:txBody>
                    <a:bodyPr/>
                    <a:lstStyle/>
                    <a:p>
                      <a:pPr marL="0" algn="l" defTabSz="914400" rtl="0" eaLnBrk="1" latinLnBrk="0" hangingPunct="1"/>
                      <a:r>
                        <a:rPr lang="fr-BE" sz="3200" b="1" kern="1200" dirty="0">
                          <a:solidFill>
                            <a:schemeClr val="lt1"/>
                          </a:solidFill>
                          <a:latin typeface="+mn-lt"/>
                          <a:ea typeface="+mn-ea"/>
                          <a:cs typeface="+mn-cs"/>
                        </a:rPr>
                        <a:t>Hommes</a:t>
                      </a:r>
                    </a:p>
                  </a:txBody>
                  <a:tcPr/>
                </a:tc>
                <a:tc hMerge="1">
                  <a:txBody>
                    <a:bodyPr/>
                    <a:lstStyle/>
                    <a:p>
                      <a:endParaRPr lang="fr-BE" dirty="0"/>
                    </a:p>
                  </a:txBody>
                  <a:tcPr/>
                </a:tc>
                <a:extLst>
                  <a:ext uri="{0D108BD9-81ED-4DB2-BD59-A6C34878D82A}">
                    <a16:rowId xmlns:a16="http://schemas.microsoft.com/office/drawing/2014/main" val="174680523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Articles de badminton (volants, grips, sacs, …)</a:t>
                      </a:r>
                      <a:endParaRPr lang="fr-BE" dirty="0"/>
                    </a:p>
                  </a:txBody>
                  <a:tcPr/>
                </a:tc>
                <a:tc>
                  <a:txBody>
                    <a:bodyPr/>
                    <a:lstStyle/>
                    <a:p>
                      <a:r>
                        <a:rPr lang="fr-BE" dirty="0"/>
                        <a:t>8</a:t>
                      </a:r>
                    </a:p>
                  </a:txBody>
                  <a:tcPr/>
                </a:tc>
                <a:extLst>
                  <a:ext uri="{0D108BD9-81ED-4DB2-BD59-A6C34878D82A}">
                    <a16:rowId xmlns:a16="http://schemas.microsoft.com/office/drawing/2014/main" val="141850187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BE" sz="1800" kern="1200" dirty="0">
                          <a:solidFill>
                            <a:schemeClr val="dk1"/>
                          </a:solidFill>
                          <a:effectLst/>
                          <a:latin typeface="+mn-lt"/>
                          <a:ea typeface="+mn-ea"/>
                          <a:cs typeface="+mn-cs"/>
                        </a:rPr>
                        <a:t>Price money</a:t>
                      </a:r>
                      <a:endParaRPr lang="fr-BE" dirty="0"/>
                    </a:p>
                  </a:txBody>
                  <a:tcPr/>
                </a:tc>
                <a:tc>
                  <a:txBody>
                    <a:bodyPr/>
                    <a:lstStyle/>
                    <a:p>
                      <a:r>
                        <a:rPr lang="fr-BE" dirty="0"/>
                        <a:t>7</a:t>
                      </a:r>
                    </a:p>
                  </a:txBody>
                  <a:tcPr/>
                </a:tc>
                <a:extLst>
                  <a:ext uri="{0D108BD9-81ED-4DB2-BD59-A6C34878D82A}">
                    <a16:rowId xmlns:a16="http://schemas.microsoft.com/office/drawing/2014/main" val="3277415664"/>
                  </a:ext>
                </a:extLst>
              </a:tr>
              <a:tr h="370840">
                <a:tc>
                  <a:txBody>
                    <a:bodyPr/>
                    <a:lstStyle/>
                    <a:p>
                      <a:r>
                        <a:rPr lang="fr-BE" sz="1800" kern="1200" dirty="0">
                          <a:solidFill>
                            <a:schemeClr val="dk1"/>
                          </a:solidFill>
                          <a:effectLst/>
                          <a:latin typeface="+mn-lt"/>
                          <a:ea typeface="+mn-ea"/>
                          <a:cs typeface="+mn-cs"/>
                        </a:rPr>
                        <a:t>Textile (tee-shirt, essuie, chaussettes, …)</a:t>
                      </a:r>
                      <a:endParaRPr lang="fr-BE" dirty="0"/>
                    </a:p>
                  </a:txBody>
                  <a:tcPr/>
                </a:tc>
                <a:tc>
                  <a:txBody>
                    <a:bodyPr/>
                    <a:lstStyle/>
                    <a:p>
                      <a:r>
                        <a:rPr lang="fr-BE" dirty="0"/>
                        <a:t>7</a:t>
                      </a:r>
                    </a:p>
                  </a:txBody>
                  <a:tcPr/>
                </a:tc>
                <a:extLst>
                  <a:ext uri="{0D108BD9-81ED-4DB2-BD59-A6C34878D82A}">
                    <a16:rowId xmlns:a16="http://schemas.microsoft.com/office/drawing/2014/main" val="1261812876"/>
                  </a:ext>
                </a:extLst>
              </a:tr>
            </a:tbl>
          </a:graphicData>
        </a:graphic>
      </p:graphicFrame>
    </p:spTree>
    <p:extLst>
      <p:ext uri="{BB962C8B-B14F-4D97-AF65-F5344CB8AC3E}">
        <p14:creationId xmlns:p14="http://schemas.microsoft.com/office/powerpoint/2010/main" val="18053806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35AE457D-0397-41A5-A1CF-4C80622841D7}"/>
              </a:ext>
              <a:ext uri="{C183D7F6-B498-43B3-948B-1728B52AA6E4}">
                <adec:decorative xmlns:adec="http://schemas.microsoft.com/office/drawing/2017/decorative" val="1"/>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t="15441" b="4308"/>
          <a:stretch/>
        </p:blipFill>
        <p:spPr>
          <a:xfrm>
            <a:off x="292100" y="323850"/>
            <a:ext cx="11607800" cy="6210300"/>
          </a:xfrm>
          <a:prstGeom prst="rect">
            <a:avLst/>
          </a:prstGeom>
        </p:spPr>
      </p:pic>
      <p:sp>
        <p:nvSpPr>
          <p:cNvPr id="6" name="Rectangle 5">
            <a:extLst>
              <a:ext uri="{FF2B5EF4-FFF2-40B4-BE49-F238E27FC236}">
                <a16:creationId xmlns:a16="http://schemas.microsoft.com/office/drawing/2014/main" id="{3016AF48-2AA8-4B78-82AB-CE8B9E71F21F}"/>
              </a:ext>
              <a:ext uri="{C183D7F6-B498-43B3-948B-1728B52AA6E4}">
                <adec:decorative xmlns:adec="http://schemas.microsoft.com/office/drawing/2017/decorative" val="1"/>
              </a:ext>
            </a:extLst>
          </p:cNvPr>
          <p:cNvSpPr/>
          <p:nvPr/>
        </p:nvSpPr>
        <p:spPr>
          <a:xfrm>
            <a:off x="0" y="1981986"/>
            <a:ext cx="7023100" cy="2279650"/>
          </a:xfrm>
          <a:prstGeom prst="rect">
            <a:avLst/>
          </a:prstGeom>
          <a:solidFill>
            <a:srgbClr val="CD0041">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Light"/>
              <a:ea typeface="+mn-ea"/>
              <a:cs typeface="+mn-cs"/>
            </a:endParaRPr>
          </a:p>
        </p:txBody>
      </p:sp>
      <p:sp>
        <p:nvSpPr>
          <p:cNvPr id="8" name="Zone de texte 7">
            <a:extLst>
              <a:ext uri="{FF2B5EF4-FFF2-40B4-BE49-F238E27FC236}">
                <a16:creationId xmlns:a16="http://schemas.microsoft.com/office/drawing/2014/main" id="{3DC4CCBA-12AD-4433-A381-A03661E3D927}"/>
              </a:ext>
            </a:extLst>
          </p:cNvPr>
          <p:cNvSpPr txBox="1"/>
          <p:nvPr/>
        </p:nvSpPr>
        <p:spPr>
          <a:xfrm>
            <a:off x="146050" y="2162510"/>
            <a:ext cx="6731000" cy="1918602"/>
          </a:xfrm>
          <a:prstGeom prst="rect">
            <a:avLst/>
          </a:prstGeom>
          <a:noFill/>
        </p:spPr>
        <p:txBody>
          <a:bodyPr wrap="square" lIns="0" tIns="0" r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4400" b="1" i="0" u="none" strike="noStrike" kern="1200" cap="none" spc="0" normalizeH="0" baseline="0" noProof="0" dirty="0">
                <a:ln>
                  <a:noFill/>
                </a:ln>
                <a:solidFill>
                  <a:srgbClr val="FFFFFF"/>
                </a:solidFill>
                <a:effectLst/>
                <a:uLnTx/>
                <a:uFillTx/>
                <a:latin typeface="Century Gothic (En-têtes)"/>
                <a:ea typeface="+mn-ea"/>
                <a:cs typeface="+mn-cs"/>
              </a:rPr>
              <a:t>Guide des bonnes pratiques</a:t>
            </a:r>
            <a:endParaRPr kumimoji="0" lang="fr-FR" sz="6000" b="1" i="0" u="none" strike="noStrike" kern="1200" cap="none" spc="0" normalizeH="0" baseline="0" noProof="0" dirty="0">
              <a:ln>
                <a:noFill/>
              </a:ln>
              <a:solidFill>
                <a:prstClr val="white"/>
              </a:solidFill>
              <a:effectLst/>
              <a:uLnTx/>
              <a:uFillTx/>
              <a:latin typeface="Century Gothic (En-têtes)"/>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fr-FR" sz="2800" b="0" i="0" u="none" strike="noStrike" kern="1200" cap="none" spc="0" normalizeH="0" baseline="0" noProof="0" dirty="0">
                <a:ln>
                  <a:noFill/>
                </a:ln>
                <a:solidFill>
                  <a:prstClr val="white"/>
                </a:solidFill>
                <a:effectLst/>
                <a:uLnTx/>
                <a:uFillTx/>
                <a:latin typeface="Century Gothic (En-têtes)"/>
                <a:ea typeface="+mn-ea"/>
                <a:cs typeface="+mn-cs"/>
              </a:rPr>
              <a:t>Quelques conseils …</a:t>
            </a:r>
            <a:endParaRPr kumimoji="0" lang="fr-FR" sz="6600" b="0" i="0" u="none" strike="noStrike" kern="1200" cap="none" spc="0" normalizeH="0" baseline="0" noProof="0" dirty="0">
              <a:ln>
                <a:noFill/>
              </a:ln>
              <a:solidFill>
                <a:prstClr val="white"/>
              </a:solidFill>
              <a:effectLst/>
              <a:highlight>
                <a:srgbClr val="FFFF00"/>
              </a:highlight>
              <a:uLnTx/>
              <a:uFillTx/>
              <a:latin typeface="Century Gothic (En-têtes)"/>
              <a:ea typeface="+mn-ea"/>
              <a:cs typeface="+mn-cs"/>
            </a:endParaRPr>
          </a:p>
        </p:txBody>
      </p:sp>
      <p:sp>
        <p:nvSpPr>
          <p:cNvPr id="9" name="Zone de texte 8">
            <a:extLst>
              <a:ext uri="{FF2B5EF4-FFF2-40B4-BE49-F238E27FC236}">
                <a16:creationId xmlns:a16="http://schemas.microsoft.com/office/drawing/2014/main" id="{7EAEBA89-B616-43ED-A91E-61105E1C9DD6}"/>
              </a:ext>
            </a:extLst>
          </p:cNvPr>
          <p:cNvSpPr txBox="1"/>
          <p:nvPr/>
        </p:nvSpPr>
        <p:spPr>
          <a:xfrm>
            <a:off x="781507" y="5938885"/>
            <a:ext cx="5786662" cy="43088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solidFill>
                <a:effectLst/>
                <a:uLnTx/>
                <a:uFillTx/>
                <a:latin typeface="Montserrat" panose="00000500000000000000" pitchFamily="2" charset="0"/>
                <a:ea typeface="+mn-ea"/>
                <a:cs typeface="+mn-cs"/>
              </a:rPr>
              <a:t>LIGUE FRANCOPHONE BELGE DE BADMINTON ASBL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white"/>
                </a:solidFill>
                <a:effectLst/>
                <a:uLnTx/>
                <a:uFillTx/>
                <a:latin typeface="Montserrat" panose="00000500000000000000" pitchFamily="2" charset="0"/>
                <a:ea typeface="+mn-ea"/>
                <a:cs typeface="+mn-cs"/>
              </a:rPr>
              <a:t>Le badminton, partout et pour tous !</a:t>
            </a:r>
          </a:p>
        </p:txBody>
      </p:sp>
      <p:sp>
        <p:nvSpPr>
          <p:cNvPr id="2" name="Titre 1" hidden="1">
            <a:extLst>
              <a:ext uri="{FF2B5EF4-FFF2-40B4-BE49-F238E27FC236}">
                <a16:creationId xmlns:a16="http://schemas.microsoft.com/office/drawing/2014/main" id="{BAC4DC87-4412-47EA-869B-E290F40E52AD}"/>
              </a:ext>
            </a:extLst>
          </p:cNvPr>
          <p:cNvSpPr>
            <a:spLocks noGrp="1"/>
          </p:cNvSpPr>
          <p:nvPr>
            <p:ph type="title" idx="4294967295"/>
          </p:nvPr>
        </p:nvSpPr>
        <p:spPr>
          <a:xfrm>
            <a:off x="0" y="365125"/>
            <a:ext cx="10515600" cy="1325563"/>
          </a:xfrm>
        </p:spPr>
        <p:txBody>
          <a:bodyPr rtlCol="0"/>
          <a:lstStyle/>
          <a:p>
            <a:pPr rtl="0"/>
            <a:r>
              <a:rPr lang="fr-FR" dirty="0"/>
              <a:t>Diapositive de tableau de bord 1</a:t>
            </a:r>
          </a:p>
        </p:txBody>
      </p:sp>
      <p:pic>
        <p:nvPicPr>
          <p:cNvPr id="4" name="Image 3">
            <a:extLst>
              <a:ext uri="{FF2B5EF4-FFF2-40B4-BE49-F238E27FC236}">
                <a16:creationId xmlns:a16="http://schemas.microsoft.com/office/drawing/2014/main" id="{420E0059-FAEA-486C-B311-2C30023A2B8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10493" y="5469772"/>
            <a:ext cx="900000" cy="900000"/>
          </a:xfrm>
          <a:prstGeom prst="rect">
            <a:avLst/>
          </a:prstGeom>
        </p:spPr>
      </p:pic>
    </p:spTree>
    <p:extLst>
      <p:ext uri="{BB962C8B-B14F-4D97-AF65-F5344CB8AC3E}">
        <p14:creationId xmlns:p14="http://schemas.microsoft.com/office/powerpoint/2010/main" val="1134265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Espace réservé du contenu 12">
            <a:extLst>
              <a:ext uri="{FF2B5EF4-FFF2-40B4-BE49-F238E27FC236}">
                <a16:creationId xmlns:a16="http://schemas.microsoft.com/office/drawing/2014/main" id="{42EE0409-4226-4A44-A287-8DD81AED8FF8}"/>
              </a:ext>
            </a:extLst>
          </p:cNvPr>
          <p:cNvSpPr>
            <a:spLocks noGrp="1"/>
          </p:cNvSpPr>
          <p:nvPr>
            <p:ph idx="1"/>
          </p:nvPr>
        </p:nvSpPr>
        <p:spPr>
          <a:xfrm>
            <a:off x="838200" y="1473692"/>
            <a:ext cx="10515600" cy="4654391"/>
          </a:xfrm>
        </p:spPr>
        <p:txBody>
          <a:bodyPr vert="horz" lIns="91440" tIns="45720" rIns="91440" bIns="45720" rtlCol="0" anchor="t">
            <a:normAutofit/>
          </a:bodyPr>
          <a:lstStyle/>
          <a:p>
            <a:pPr marL="0" indent="0">
              <a:spcBef>
                <a:spcPts val="1200"/>
              </a:spcBef>
              <a:spcAft>
                <a:spcPts val="1200"/>
              </a:spcAft>
              <a:buNone/>
            </a:pPr>
            <a:r>
              <a:rPr lang="fr-FR" dirty="0">
                <a:latin typeface="Montserrat"/>
              </a:rPr>
              <a:t>Quels conseils donneriez-vous aux autres organisateurs en guise de bonnes pratiques ?</a:t>
            </a:r>
          </a:p>
        </p:txBody>
      </p:sp>
      <p:sp>
        <p:nvSpPr>
          <p:cNvPr id="4" name="Rectangle 3">
            <a:extLst>
              <a:ext uri="{FF2B5EF4-FFF2-40B4-BE49-F238E27FC236}">
                <a16:creationId xmlns:a16="http://schemas.microsoft.com/office/drawing/2014/main" id="{BB794D13-CC07-4D42-AFA7-8A017B5BB01C}"/>
              </a:ext>
              <a:ext uri="{C183D7F6-B498-43B3-948B-1728B52AA6E4}">
                <adec:decorative xmlns:adec="http://schemas.microsoft.com/office/drawing/2017/decorative" val="1"/>
              </a:ext>
            </a:extLst>
          </p:cNvPr>
          <p:cNvSpPr/>
          <p:nvPr/>
        </p:nvSpPr>
        <p:spPr>
          <a:xfrm>
            <a:off x="11607800" y="0"/>
            <a:ext cx="584200" cy="584200"/>
          </a:xfrm>
          <a:prstGeom prst="rect">
            <a:avLst/>
          </a:prstGeom>
          <a:solidFill>
            <a:srgbClr val="CD00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1">
              <a:ln>
                <a:noFill/>
              </a:ln>
              <a:solidFill>
                <a:srgbClr val="0F2D40"/>
              </a:solidFill>
              <a:effectLst/>
              <a:uLnTx/>
              <a:uFillTx/>
              <a:latin typeface="Montserrat" panose="00000500000000000000" pitchFamily="2" charset="0"/>
              <a:ea typeface="+mn-ea"/>
              <a:cs typeface="+mn-cs"/>
            </a:endParaRPr>
          </a:p>
        </p:txBody>
      </p:sp>
      <p:sp>
        <p:nvSpPr>
          <p:cNvPr id="5" name="Rectangle 4">
            <a:extLst>
              <a:ext uri="{FF2B5EF4-FFF2-40B4-BE49-F238E27FC236}">
                <a16:creationId xmlns:a16="http://schemas.microsoft.com/office/drawing/2014/main" id="{C4A71911-2F65-40FA-8D47-7174D5FDEFF3}"/>
              </a:ext>
              <a:ext uri="{C183D7F6-B498-43B3-948B-1728B52AA6E4}">
                <adec:decorative xmlns:adec="http://schemas.microsoft.com/office/drawing/2017/decorative" val="1"/>
              </a:ext>
            </a:extLst>
          </p:cNvPr>
          <p:cNvSpPr/>
          <p:nvPr/>
        </p:nvSpPr>
        <p:spPr>
          <a:xfrm>
            <a:off x="0" y="6273800"/>
            <a:ext cx="584200" cy="584200"/>
          </a:xfrm>
          <a:prstGeom prst="rect">
            <a:avLst/>
          </a:prstGeom>
          <a:solidFill>
            <a:srgbClr val="0F2D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1">
              <a:ln>
                <a:noFill/>
              </a:ln>
              <a:solidFill>
                <a:srgbClr val="0F2D40"/>
              </a:solidFill>
              <a:effectLst/>
              <a:uLnTx/>
              <a:uFillTx/>
              <a:latin typeface="Montserrat" panose="00000500000000000000" pitchFamily="2" charset="0"/>
              <a:ea typeface="+mn-ea"/>
              <a:cs typeface="+mn-cs"/>
            </a:endParaRPr>
          </a:p>
        </p:txBody>
      </p:sp>
      <p:sp>
        <p:nvSpPr>
          <p:cNvPr id="6" name="Espace réservé de la date 4">
            <a:extLst>
              <a:ext uri="{FF2B5EF4-FFF2-40B4-BE49-F238E27FC236}">
                <a16:creationId xmlns:a16="http://schemas.microsoft.com/office/drawing/2014/main" id="{12DC400C-3853-4BD9-909D-5094BC9B6666}"/>
              </a:ext>
            </a:extLst>
          </p:cNvPr>
          <p:cNvSpPr txBox="1">
            <a:spLocks/>
          </p:cNvSpPr>
          <p:nvPr/>
        </p:nvSpPr>
        <p:spPr>
          <a:xfrm>
            <a:off x="838200" y="6356350"/>
            <a:ext cx="2743200" cy="365125"/>
          </a:xfrm>
          <a:prstGeom prst="rect">
            <a:avLst/>
          </a:prstGeom>
        </p:spPr>
        <p:txBody>
          <a:bodyPr vert="horz" lIns="91440" tIns="45720" rIns="91440" bIns="45720" rtlCol="0" anchor="ctr"/>
          <a:lstStyle>
            <a:defPPr rtl="0">
              <a:defRPr lang="fr-fr"/>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1">
                <a:ln>
                  <a:noFill/>
                </a:ln>
                <a:solidFill>
                  <a:prstClr val="white">
                    <a:lumMod val="75000"/>
                  </a:prstClr>
                </a:solidFill>
                <a:effectLst/>
                <a:uLnTx/>
                <a:uFillTx/>
                <a:latin typeface="Montserrat" panose="00000500000000000000" pitchFamily="2" charset="0"/>
                <a:ea typeface="+mn-ea"/>
                <a:cs typeface="+mn-cs"/>
              </a:rPr>
              <a:t>24/01/2022</a:t>
            </a:r>
          </a:p>
        </p:txBody>
      </p:sp>
      <p:sp>
        <p:nvSpPr>
          <p:cNvPr id="7" name="Espace réservé du numéro de diapositive 7">
            <a:extLst>
              <a:ext uri="{FF2B5EF4-FFF2-40B4-BE49-F238E27FC236}">
                <a16:creationId xmlns:a16="http://schemas.microsoft.com/office/drawing/2014/main" id="{5014E034-6FE7-4C11-943F-6710616C0CD5}"/>
              </a:ext>
            </a:extLst>
          </p:cNvPr>
          <p:cNvSpPr txBox="1">
            <a:spLocks/>
          </p:cNvSpPr>
          <p:nvPr/>
        </p:nvSpPr>
        <p:spPr>
          <a:xfrm>
            <a:off x="8610600" y="6356350"/>
            <a:ext cx="2743200" cy="365125"/>
          </a:xfrm>
          <a:prstGeom prst="rect">
            <a:avLst/>
          </a:prstGeom>
        </p:spPr>
        <p:txBody>
          <a:bodyPr vert="horz" lIns="91440" tIns="45720" rIns="91440" bIns="45720" rtlCol="0" anchor="ctr"/>
          <a:lstStyle>
            <a:defPPr rtl="0">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A4A7955-6230-48B4-BD8B-A7C460F75945}" type="slidenum">
              <a:rPr kumimoji="0" lang="fr-FR" sz="1400" b="0" i="0" u="none" strike="noStrike" kern="1200" cap="none" spc="0" normalizeH="0" baseline="0" noProof="1" smtClean="0">
                <a:ln>
                  <a:noFill/>
                </a:ln>
                <a:solidFill>
                  <a:prstClr val="white">
                    <a:lumMod val="75000"/>
                  </a:prstClr>
                </a:solidFill>
                <a:effectLst/>
                <a:uLnTx/>
                <a:uFillTx/>
                <a:latin typeface="Montserrat" panose="00000500000000000000"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fr-FR" sz="1400" b="0" i="0" u="none" strike="noStrike" kern="1200" cap="none" spc="0" normalizeH="0" baseline="0" noProof="1">
              <a:ln>
                <a:noFill/>
              </a:ln>
              <a:solidFill>
                <a:prstClr val="white">
                  <a:lumMod val="75000"/>
                </a:prstClr>
              </a:solidFill>
              <a:effectLst/>
              <a:uLnTx/>
              <a:uFillTx/>
              <a:latin typeface="Montserrat" panose="00000500000000000000" pitchFamily="2" charset="0"/>
              <a:ea typeface="+mn-ea"/>
              <a:cs typeface="+mn-cs"/>
            </a:endParaRPr>
          </a:p>
        </p:txBody>
      </p:sp>
    </p:spTree>
    <p:extLst>
      <p:ext uri="{BB962C8B-B14F-4D97-AF65-F5344CB8AC3E}">
        <p14:creationId xmlns:p14="http://schemas.microsoft.com/office/powerpoint/2010/main" val="4831263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Espace réservé du contenu 12">
            <a:extLst>
              <a:ext uri="{FF2B5EF4-FFF2-40B4-BE49-F238E27FC236}">
                <a16:creationId xmlns:a16="http://schemas.microsoft.com/office/drawing/2014/main" id="{42EE0409-4226-4A44-A287-8DD81AED8FF8}"/>
              </a:ext>
            </a:extLst>
          </p:cNvPr>
          <p:cNvSpPr>
            <a:spLocks noGrp="1"/>
          </p:cNvSpPr>
          <p:nvPr>
            <p:ph idx="1"/>
          </p:nvPr>
        </p:nvSpPr>
        <p:spPr>
          <a:xfrm>
            <a:off x="838200" y="1473692"/>
            <a:ext cx="10515600" cy="4654391"/>
          </a:xfrm>
        </p:spPr>
        <p:txBody>
          <a:bodyPr>
            <a:normAutofit fontScale="92500" lnSpcReduction="20000"/>
          </a:bodyPr>
          <a:lstStyle/>
          <a:p>
            <a:pPr>
              <a:spcBef>
                <a:spcPts val="1200"/>
              </a:spcBef>
              <a:spcAft>
                <a:spcPts val="1200"/>
              </a:spcAft>
            </a:pPr>
            <a:r>
              <a:rPr lang="fr-FR" dirty="0">
                <a:latin typeface="Montserrat" panose="00000500000000000000" pitchFamily="2" charset="0"/>
              </a:rPr>
              <a:t>Gardez toujours à l’esprit que dans chaque tableau à élimination directe, la moitié des participants sont éliminés à chaque tour (sauf éventuellement au 1</a:t>
            </a:r>
            <a:r>
              <a:rPr lang="fr-FR" baseline="30000" dirty="0">
                <a:latin typeface="Montserrat" panose="00000500000000000000" pitchFamily="2" charset="0"/>
              </a:rPr>
              <a:t>er</a:t>
            </a:r>
            <a:r>
              <a:rPr lang="fr-FR" dirty="0">
                <a:latin typeface="Montserrat" panose="00000500000000000000" pitchFamily="2" charset="0"/>
              </a:rPr>
              <a:t> tour)</a:t>
            </a:r>
          </a:p>
          <a:p>
            <a:pPr lvl="1">
              <a:spcBef>
                <a:spcPts val="1200"/>
              </a:spcBef>
              <a:spcAft>
                <a:spcPts val="1200"/>
              </a:spcAft>
              <a:buFont typeface="Wingdings" panose="05000000000000000000" pitchFamily="2" charset="2"/>
              <a:buChar char="Ø"/>
            </a:pPr>
            <a:r>
              <a:rPr lang="fr-FR" dirty="0">
                <a:latin typeface="Montserrat" panose="00000500000000000000" pitchFamily="2" charset="0"/>
              </a:rPr>
              <a:t> Que faire pour éviter que ces joueurs attendent trop longtemps pour leur prochain match ?</a:t>
            </a:r>
          </a:p>
          <a:p>
            <a:pPr marL="1371600" lvl="2" indent="-457200">
              <a:spcBef>
                <a:spcPts val="1200"/>
              </a:spcBef>
              <a:spcAft>
                <a:spcPts val="1200"/>
              </a:spcAft>
              <a:buFont typeface="+mj-lt"/>
              <a:buAutoNum type="alphaUcPeriod"/>
            </a:pPr>
            <a:r>
              <a:rPr lang="fr-FR" dirty="0">
                <a:latin typeface="Montserrat" panose="00000500000000000000" pitchFamily="2" charset="0"/>
              </a:rPr>
              <a:t>Enchaîner avec tous les classements dans cette même discipline ? (Exemple : SM12 =&gt; SM11 =&gt; SM10 =&gt; SM9 =&gt; SM8 =&gt; …)</a:t>
            </a:r>
          </a:p>
          <a:p>
            <a:pPr marL="1371600" lvl="2" indent="-457200">
              <a:spcBef>
                <a:spcPts val="1200"/>
              </a:spcBef>
              <a:spcAft>
                <a:spcPts val="1200"/>
              </a:spcAft>
              <a:buFont typeface="+mj-lt"/>
              <a:buAutoNum type="alphaUcPeriod"/>
            </a:pPr>
            <a:r>
              <a:rPr lang="fr-FR" dirty="0">
                <a:latin typeface="Montserrat" panose="00000500000000000000" pitchFamily="2" charset="0"/>
              </a:rPr>
              <a:t>Enchaîner avec une autre discipline du même classement ? (Exemple : SM12 =&gt; DM12 =&gt; Dmx12)</a:t>
            </a:r>
          </a:p>
          <a:p>
            <a:pPr marL="1371600" lvl="2" indent="-457200">
              <a:spcBef>
                <a:spcPts val="1200"/>
              </a:spcBef>
              <a:spcAft>
                <a:spcPts val="1200"/>
              </a:spcAft>
              <a:buFont typeface="+mj-lt"/>
              <a:buAutoNum type="alphaUcPeriod"/>
            </a:pPr>
            <a:r>
              <a:rPr lang="fr-FR" dirty="0">
                <a:latin typeface="Montserrat" panose="00000500000000000000" pitchFamily="2" charset="0"/>
              </a:rPr>
              <a:t>Enchaîner avec les tours suivants ? (Exemple : 1</a:t>
            </a:r>
            <a:r>
              <a:rPr lang="fr-FR" baseline="30000" dirty="0">
                <a:latin typeface="Montserrat" panose="00000500000000000000" pitchFamily="2" charset="0"/>
              </a:rPr>
              <a:t>er</a:t>
            </a:r>
            <a:r>
              <a:rPr lang="fr-FR" dirty="0">
                <a:latin typeface="Montserrat" panose="00000500000000000000" pitchFamily="2" charset="0"/>
              </a:rPr>
              <a:t> tour SM12 =&gt; 2</a:t>
            </a:r>
            <a:r>
              <a:rPr lang="fr-FR" baseline="30000" dirty="0">
                <a:latin typeface="Montserrat" panose="00000500000000000000" pitchFamily="2" charset="0"/>
              </a:rPr>
              <a:t>ème</a:t>
            </a:r>
            <a:r>
              <a:rPr lang="fr-FR" dirty="0">
                <a:latin typeface="Montserrat" panose="00000500000000000000" pitchFamily="2" charset="0"/>
              </a:rPr>
              <a:t> tour SM12 =&gt; 3</a:t>
            </a:r>
            <a:r>
              <a:rPr lang="fr-FR" baseline="30000" dirty="0">
                <a:latin typeface="Montserrat" panose="00000500000000000000" pitchFamily="2" charset="0"/>
              </a:rPr>
              <a:t>ème</a:t>
            </a:r>
            <a:r>
              <a:rPr lang="fr-FR" dirty="0">
                <a:latin typeface="Montserrat" panose="00000500000000000000" pitchFamily="2" charset="0"/>
              </a:rPr>
              <a:t> tour SM12)</a:t>
            </a:r>
          </a:p>
          <a:p>
            <a:pPr marL="1371600" lvl="2" indent="-457200">
              <a:spcBef>
                <a:spcPts val="1200"/>
              </a:spcBef>
              <a:spcAft>
                <a:spcPts val="1200"/>
              </a:spcAft>
              <a:buFont typeface="+mj-lt"/>
              <a:buAutoNum type="alphaUcPeriod"/>
            </a:pPr>
            <a:r>
              <a:rPr lang="fr-FR" dirty="0">
                <a:latin typeface="Montserrat" panose="00000500000000000000" pitchFamily="2" charset="0"/>
              </a:rPr>
              <a:t>Organiser une discipline le matin, une autre l’après-midi</a:t>
            </a:r>
          </a:p>
          <a:p>
            <a:pPr>
              <a:spcBef>
                <a:spcPts val="1200"/>
              </a:spcBef>
              <a:spcAft>
                <a:spcPts val="1200"/>
              </a:spcAft>
            </a:pPr>
            <a:endParaRPr lang="fr-FR" dirty="0">
              <a:latin typeface="Montserrat" panose="00000500000000000000" pitchFamily="2" charset="0"/>
            </a:endParaRPr>
          </a:p>
        </p:txBody>
      </p:sp>
      <p:sp>
        <p:nvSpPr>
          <p:cNvPr id="4" name="Rectangle 3">
            <a:extLst>
              <a:ext uri="{FF2B5EF4-FFF2-40B4-BE49-F238E27FC236}">
                <a16:creationId xmlns:a16="http://schemas.microsoft.com/office/drawing/2014/main" id="{BB794D13-CC07-4D42-AFA7-8A017B5BB01C}"/>
              </a:ext>
              <a:ext uri="{C183D7F6-B498-43B3-948B-1728B52AA6E4}">
                <adec:decorative xmlns:adec="http://schemas.microsoft.com/office/drawing/2017/decorative" val="1"/>
              </a:ext>
            </a:extLst>
          </p:cNvPr>
          <p:cNvSpPr/>
          <p:nvPr/>
        </p:nvSpPr>
        <p:spPr>
          <a:xfrm>
            <a:off x="11607800" y="0"/>
            <a:ext cx="584200" cy="584200"/>
          </a:xfrm>
          <a:prstGeom prst="rect">
            <a:avLst/>
          </a:prstGeom>
          <a:solidFill>
            <a:srgbClr val="CD00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1">
              <a:ln>
                <a:noFill/>
              </a:ln>
              <a:solidFill>
                <a:srgbClr val="0F2D40"/>
              </a:solidFill>
              <a:effectLst/>
              <a:uLnTx/>
              <a:uFillTx/>
              <a:latin typeface="Montserrat" panose="00000500000000000000" pitchFamily="2" charset="0"/>
              <a:ea typeface="+mn-ea"/>
              <a:cs typeface="+mn-cs"/>
            </a:endParaRPr>
          </a:p>
        </p:txBody>
      </p:sp>
      <p:sp>
        <p:nvSpPr>
          <p:cNvPr id="5" name="Rectangle 4">
            <a:extLst>
              <a:ext uri="{FF2B5EF4-FFF2-40B4-BE49-F238E27FC236}">
                <a16:creationId xmlns:a16="http://schemas.microsoft.com/office/drawing/2014/main" id="{C4A71911-2F65-40FA-8D47-7174D5FDEFF3}"/>
              </a:ext>
              <a:ext uri="{C183D7F6-B498-43B3-948B-1728B52AA6E4}">
                <adec:decorative xmlns:adec="http://schemas.microsoft.com/office/drawing/2017/decorative" val="1"/>
              </a:ext>
            </a:extLst>
          </p:cNvPr>
          <p:cNvSpPr/>
          <p:nvPr/>
        </p:nvSpPr>
        <p:spPr>
          <a:xfrm>
            <a:off x="0" y="6273800"/>
            <a:ext cx="584200" cy="584200"/>
          </a:xfrm>
          <a:prstGeom prst="rect">
            <a:avLst/>
          </a:prstGeom>
          <a:solidFill>
            <a:srgbClr val="0F2D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1">
              <a:ln>
                <a:noFill/>
              </a:ln>
              <a:solidFill>
                <a:srgbClr val="0F2D40"/>
              </a:solidFill>
              <a:effectLst/>
              <a:uLnTx/>
              <a:uFillTx/>
              <a:latin typeface="Montserrat" panose="00000500000000000000" pitchFamily="2" charset="0"/>
              <a:ea typeface="+mn-ea"/>
              <a:cs typeface="+mn-cs"/>
            </a:endParaRPr>
          </a:p>
        </p:txBody>
      </p:sp>
      <p:sp>
        <p:nvSpPr>
          <p:cNvPr id="6" name="Espace réservé de la date 4">
            <a:extLst>
              <a:ext uri="{FF2B5EF4-FFF2-40B4-BE49-F238E27FC236}">
                <a16:creationId xmlns:a16="http://schemas.microsoft.com/office/drawing/2014/main" id="{12DC400C-3853-4BD9-909D-5094BC9B6666}"/>
              </a:ext>
            </a:extLst>
          </p:cNvPr>
          <p:cNvSpPr txBox="1">
            <a:spLocks/>
          </p:cNvSpPr>
          <p:nvPr/>
        </p:nvSpPr>
        <p:spPr>
          <a:xfrm>
            <a:off x="838200" y="6356350"/>
            <a:ext cx="2743200" cy="365125"/>
          </a:xfrm>
          <a:prstGeom prst="rect">
            <a:avLst/>
          </a:prstGeom>
        </p:spPr>
        <p:txBody>
          <a:bodyPr vert="horz" lIns="91440" tIns="45720" rIns="91440" bIns="45720" rtlCol="0" anchor="ctr"/>
          <a:lstStyle>
            <a:defPPr rtl="0">
              <a:defRPr lang="fr-fr"/>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1">
                <a:ln>
                  <a:noFill/>
                </a:ln>
                <a:solidFill>
                  <a:prstClr val="white">
                    <a:lumMod val="75000"/>
                  </a:prstClr>
                </a:solidFill>
                <a:effectLst/>
                <a:uLnTx/>
                <a:uFillTx/>
                <a:latin typeface="Montserrat" panose="00000500000000000000" pitchFamily="2" charset="0"/>
                <a:ea typeface="+mn-ea"/>
                <a:cs typeface="+mn-cs"/>
              </a:rPr>
              <a:t>24/01/2022</a:t>
            </a:r>
          </a:p>
        </p:txBody>
      </p:sp>
      <p:sp>
        <p:nvSpPr>
          <p:cNvPr id="7" name="Espace réservé du numéro de diapositive 7">
            <a:extLst>
              <a:ext uri="{FF2B5EF4-FFF2-40B4-BE49-F238E27FC236}">
                <a16:creationId xmlns:a16="http://schemas.microsoft.com/office/drawing/2014/main" id="{5014E034-6FE7-4C11-943F-6710616C0CD5}"/>
              </a:ext>
            </a:extLst>
          </p:cNvPr>
          <p:cNvSpPr txBox="1">
            <a:spLocks/>
          </p:cNvSpPr>
          <p:nvPr/>
        </p:nvSpPr>
        <p:spPr>
          <a:xfrm>
            <a:off x="8610600" y="6356350"/>
            <a:ext cx="2743200" cy="365125"/>
          </a:xfrm>
          <a:prstGeom prst="rect">
            <a:avLst/>
          </a:prstGeom>
        </p:spPr>
        <p:txBody>
          <a:bodyPr vert="horz" lIns="91440" tIns="45720" rIns="91440" bIns="45720" rtlCol="0" anchor="ctr"/>
          <a:lstStyle>
            <a:defPPr rtl="0">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A4A7955-6230-48B4-BD8B-A7C460F75945}" type="slidenum">
              <a:rPr kumimoji="0" lang="fr-FR" sz="1400" b="0" i="0" u="none" strike="noStrike" kern="1200" cap="none" spc="0" normalizeH="0" baseline="0" noProof="1" smtClean="0">
                <a:ln>
                  <a:noFill/>
                </a:ln>
                <a:solidFill>
                  <a:prstClr val="white">
                    <a:lumMod val="75000"/>
                  </a:prstClr>
                </a:solidFill>
                <a:effectLst/>
                <a:uLnTx/>
                <a:uFillTx/>
                <a:latin typeface="Montserrat" panose="00000500000000000000"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fr-FR" sz="1400" b="0" i="0" u="none" strike="noStrike" kern="1200" cap="none" spc="0" normalizeH="0" baseline="0" noProof="1">
              <a:ln>
                <a:noFill/>
              </a:ln>
              <a:solidFill>
                <a:prstClr val="white">
                  <a:lumMod val="75000"/>
                </a:prstClr>
              </a:solidFill>
              <a:effectLst/>
              <a:uLnTx/>
              <a:uFillTx/>
              <a:latin typeface="Montserrat" panose="00000500000000000000" pitchFamily="2" charset="0"/>
              <a:ea typeface="+mn-ea"/>
              <a:cs typeface="+mn-cs"/>
            </a:endParaRPr>
          </a:p>
        </p:txBody>
      </p:sp>
      <p:sp>
        <p:nvSpPr>
          <p:cNvPr id="12" name="Titre 11">
            <a:extLst>
              <a:ext uri="{FF2B5EF4-FFF2-40B4-BE49-F238E27FC236}">
                <a16:creationId xmlns:a16="http://schemas.microsoft.com/office/drawing/2014/main" id="{0DC96D4E-BE6F-4ED9-9474-12DDCBBE5AC4}"/>
              </a:ext>
            </a:extLst>
          </p:cNvPr>
          <p:cNvSpPr>
            <a:spLocks noGrp="1"/>
          </p:cNvSpPr>
          <p:nvPr>
            <p:ph type="title"/>
          </p:nvPr>
        </p:nvSpPr>
        <p:spPr>
          <a:xfrm>
            <a:off x="838200" y="365126"/>
            <a:ext cx="10515600" cy="720724"/>
          </a:xfrm>
        </p:spPr>
        <p:txBody>
          <a:bodyPr>
            <a:noAutofit/>
          </a:bodyPr>
          <a:lstStyle/>
          <a:p>
            <a:pPr algn="ctr"/>
            <a:r>
              <a:rPr lang="fr-BE" sz="3200" b="1" dirty="0">
                <a:solidFill>
                  <a:srgbClr val="0F2D40"/>
                </a:solidFill>
                <a:latin typeface="Montserrat" panose="00000500000000000000" pitchFamily="2" charset="0"/>
              </a:rPr>
              <a:t>Diminuez les temps d’attente</a:t>
            </a:r>
          </a:p>
        </p:txBody>
      </p:sp>
    </p:spTree>
    <p:extLst>
      <p:ext uri="{BB962C8B-B14F-4D97-AF65-F5344CB8AC3E}">
        <p14:creationId xmlns:p14="http://schemas.microsoft.com/office/powerpoint/2010/main" val="5253155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Espace réservé du contenu 12">
            <a:extLst>
              <a:ext uri="{FF2B5EF4-FFF2-40B4-BE49-F238E27FC236}">
                <a16:creationId xmlns:a16="http://schemas.microsoft.com/office/drawing/2014/main" id="{42EE0409-4226-4A44-A287-8DD81AED8FF8}"/>
              </a:ext>
            </a:extLst>
          </p:cNvPr>
          <p:cNvSpPr>
            <a:spLocks noGrp="1"/>
          </p:cNvSpPr>
          <p:nvPr>
            <p:ph idx="1"/>
          </p:nvPr>
        </p:nvSpPr>
        <p:spPr>
          <a:xfrm>
            <a:off x="838200" y="1473692"/>
            <a:ext cx="10515600" cy="4654391"/>
          </a:xfrm>
        </p:spPr>
        <p:txBody>
          <a:bodyPr>
            <a:normAutofit/>
          </a:bodyPr>
          <a:lstStyle/>
          <a:p>
            <a:pPr>
              <a:spcBef>
                <a:spcPts val="1200"/>
              </a:spcBef>
              <a:spcAft>
                <a:spcPts val="1200"/>
              </a:spcAft>
            </a:pPr>
            <a:r>
              <a:rPr lang="fr-FR" dirty="0">
                <a:latin typeface="Montserrat" panose="00000500000000000000" pitchFamily="2" charset="0"/>
              </a:rPr>
              <a:t>Gardez toujours à l’esprit que les participants sont là avant tout pour jouer le plus possible … </a:t>
            </a:r>
          </a:p>
          <a:p>
            <a:pPr lvl="1">
              <a:spcBef>
                <a:spcPts val="1200"/>
              </a:spcBef>
              <a:spcAft>
                <a:spcPts val="1200"/>
              </a:spcAft>
              <a:buFont typeface="Wingdings" panose="05000000000000000000" pitchFamily="2" charset="2"/>
              <a:buChar char="Ø"/>
            </a:pPr>
            <a:r>
              <a:rPr lang="fr-FR" dirty="0">
                <a:latin typeface="Montserrat" panose="00000500000000000000" pitchFamily="2" charset="0"/>
              </a:rPr>
              <a:t> Que faire pour satisfaire les joueurs ?</a:t>
            </a:r>
          </a:p>
          <a:p>
            <a:pPr marL="1371600" lvl="2" indent="-457200">
              <a:spcBef>
                <a:spcPts val="1200"/>
              </a:spcBef>
              <a:spcAft>
                <a:spcPts val="1200"/>
              </a:spcAft>
              <a:buFont typeface="+mj-lt"/>
              <a:buAutoNum type="alphaUcPeriod"/>
            </a:pPr>
            <a:r>
              <a:rPr lang="fr-FR" dirty="0">
                <a:latin typeface="Montserrat" panose="00000500000000000000" pitchFamily="2" charset="0"/>
              </a:rPr>
              <a:t>Organiser des tableaux en élimination directe</a:t>
            </a:r>
          </a:p>
          <a:p>
            <a:pPr marL="1371600" lvl="2" indent="-457200">
              <a:spcBef>
                <a:spcPts val="1200"/>
              </a:spcBef>
              <a:spcAft>
                <a:spcPts val="1200"/>
              </a:spcAft>
              <a:buFont typeface="+mj-lt"/>
              <a:buAutoNum type="alphaUcPeriod"/>
            </a:pPr>
            <a:r>
              <a:rPr lang="fr-FR" dirty="0">
                <a:latin typeface="Montserrat" panose="00000500000000000000" pitchFamily="2" charset="0"/>
              </a:rPr>
              <a:t>Organiser des tableaux en poules</a:t>
            </a:r>
          </a:p>
          <a:p>
            <a:pPr marL="1371600" lvl="2" indent="-457200">
              <a:spcBef>
                <a:spcPts val="1200"/>
              </a:spcBef>
              <a:spcAft>
                <a:spcPts val="1200"/>
              </a:spcAft>
              <a:buFont typeface="+mj-lt"/>
              <a:buAutoNum type="alphaUcPeriod"/>
            </a:pPr>
            <a:r>
              <a:rPr lang="fr-FR" dirty="0">
                <a:latin typeface="Montserrat" panose="00000500000000000000" pitchFamily="2" charset="0"/>
              </a:rPr>
              <a:t>Autres …</a:t>
            </a:r>
          </a:p>
          <a:p>
            <a:pPr>
              <a:spcBef>
                <a:spcPts val="1200"/>
              </a:spcBef>
              <a:spcAft>
                <a:spcPts val="1200"/>
              </a:spcAft>
            </a:pPr>
            <a:endParaRPr lang="fr-FR" dirty="0">
              <a:latin typeface="Montserrat" panose="00000500000000000000" pitchFamily="2" charset="0"/>
            </a:endParaRPr>
          </a:p>
        </p:txBody>
      </p:sp>
      <p:sp>
        <p:nvSpPr>
          <p:cNvPr id="4" name="Rectangle 3">
            <a:extLst>
              <a:ext uri="{FF2B5EF4-FFF2-40B4-BE49-F238E27FC236}">
                <a16:creationId xmlns:a16="http://schemas.microsoft.com/office/drawing/2014/main" id="{BB794D13-CC07-4D42-AFA7-8A017B5BB01C}"/>
              </a:ext>
              <a:ext uri="{C183D7F6-B498-43B3-948B-1728B52AA6E4}">
                <adec:decorative xmlns:adec="http://schemas.microsoft.com/office/drawing/2017/decorative" val="1"/>
              </a:ext>
            </a:extLst>
          </p:cNvPr>
          <p:cNvSpPr/>
          <p:nvPr/>
        </p:nvSpPr>
        <p:spPr>
          <a:xfrm>
            <a:off x="11607800" y="0"/>
            <a:ext cx="584200" cy="584200"/>
          </a:xfrm>
          <a:prstGeom prst="rect">
            <a:avLst/>
          </a:prstGeom>
          <a:solidFill>
            <a:srgbClr val="CD00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1">
              <a:ln>
                <a:noFill/>
              </a:ln>
              <a:solidFill>
                <a:srgbClr val="0F2D40"/>
              </a:solidFill>
              <a:effectLst/>
              <a:uLnTx/>
              <a:uFillTx/>
              <a:latin typeface="Montserrat" panose="00000500000000000000" pitchFamily="2" charset="0"/>
              <a:ea typeface="+mn-ea"/>
              <a:cs typeface="+mn-cs"/>
            </a:endParaRPr>
          </a:p>
        </p:txBody>
      </p:sp>
      <p:sp>
        <p:nvSpPr>
          <p:cNvPr id="5" name="Rectangle 4">
            <a:extLst>
              <a:ext uri="{FF2B5EF4-FFF2-40B4-BE49-F238E27FC236}">
                <a16:creationId xmlns:a16="http://schemas.microsoft.com/office/drawing/2014/main" id="{C4A71911-2F65-40FA-8D47-7174D5FDEFF3}"/>
              </a:ext>
              <a:ext uri="{C183D7F6-B498-43B3-948B-1728B52AA6E4}">
                <adec:decorative xmlns:adec="http://schemas.microsoft.com/office/drawing/2017/decorative" val="1"/>
              </a:ext>
            </a:extLst>
          </p:cNvPr>
          <p:cNvSpPr/>
          <p:nvPr/>
        </p:nvSpPr>
        <p:spPr>
          <a:xfrm>
            <a:off x="0" y="6273800"/>
            <a:ext cx="584200" cy="584200"/>
          </a:xfrm>
          <a:prstGeom prst="rect">
            <a:avLst/>
          </a:prstGeom>
          <a:solidFill>
            <a:srgbClr val="0F2D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1">
              <a:ln>
                <a:noFill/>
              </a:ln>
              <a:solidFill>
                <a:srgbClr val="0F2D40"/>
              </a:solidFill>
              <a:effectLst/>
              <a:uLnTx/>
              <a:uFillTx/>
              <a:latin typeface="Montserrat" panose="00000500000000000000" pitchFamily="2" charset="0"/>
              <a:ea typeface="+mn-ea"/>
              <a:cs typeface="+mn-cs"/>
            </a:endParaRPr>
          </a:p>
        </p:txBody>
      </p:sp>
      <p:sp>
        <p:nvSpPr>
          <p:cNvPr id="6" name="Espace réservé de la date 4">
            <a:extLst>
              <a:ext uri="{FF2B5EF4-FFF2-40B4-BE49-F238E27FC236}">
                <a16:creationId xmlns:a16="http://schemas.microsoft.com/office/drawing/2014/main" id="{12DC400C-3853-4BD9-909D-5094BC9B6666}"/>
              </a:ext>
            </a:extLst>
          </p:cNvPr>
          <p:cNvSpPr txBox="1">
            <a:spLocks/>
          </p:cNvSpPr>
          <p:nvPr/>
        </p:nvSpPr>
        <p:spPr>
          <a:xfrm>
            <a:off x="838200" y="6356350"/>
            <a:ext cx="2743200" cy="365125"/>
          </a:xfrm>
          <a:prstGeom prst="rect">
            <a:avLst/>
          </a:prstGeom>
        </p:spPr>
        <p:txBody>
          <a:bodyPr vert="horz" lIns="91440" tIns="45720" rIns="91440" bIns="45720" rtlCol="0" anchor="ctr"/>
          <a:lstStyle>
            <a:defPPr rtl="0">
              <a:defRPr lang="fr-fr"/>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1">
                <a:ln>
                  <a:noFill/>
                </a:ln>
                <a:solidFill>
                  <a:prstClr val="white">
                    <a:lumMod val="75000"/>
                  </a:prstClr>
                </a:solidFill>
                <a:effectLst/>
                <a:uLnTx/>
                <a:uFillTx/>
                <a:latin typeface="Montserrat" panose="00000500000000000000" pitchFamily="2" charset="0"/>
                <a:ea typeface="+mn-ea"/>
                <a:cs typeface="+mn-cs"/>
              </a:rPr>
              <a:t>24/01/2022</a:t>
            </a:r>
          </a:p>
        </p:txBody>
      </p:sp>
      <p:sp>
        <p:nvSpPr>
          <p:cNvPr id="7" name="Espace réservé du numéro de diapositive 7">
            <a:extLst>
              <a:ext uri="{FF2B5EF4-FFF2-40B4-BE49-F238E27FC236}">
                <a16:creationId xmlns:a16="http://schemas.microsoft.com/office/drawing/2014/main" id="{5014E034-6FE7-4C11-943F-6710616C0CD5}"/>
              </a:ext>
            </a:extLst>
          </p:cNvPr>
          <p:cNvSpPr txBox="1">
            <a:spLocks/>
          </p:cNvSpPr>
          <p:nvPr/>
        </p:nvSpPr>
        <p:spPr>
          <a:xfrm>
            <a:off x="8610600" y="6356350"/>
            <a:ext cx="2743200" cy="365125"/>
          </a:xfrm>
          <a:prstGeom prst="rect">
            <a:avLst/>
          </a:prstGeom>
        </p:spPr>
        <p:txBody>
          <a:bodyPr vert="horz" lIns="91440" tIns="45720" rIns="91440" bIns="45720" rtlCol="0" anchor="ctr"/>
          <a:lstStyle>
            <a:defPPr rtl="0">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A4A7955-6230-48B4-BD8B-A7C460F75945}" type="slidenum">
              <a:rPr kumimoji="0" lang="fr-FR" sz="1400" b="0" i="0" u="none" strike="noStrike" kern="1200" cap="none" spc="0" normalizeH="0" baseline="0" noProof="1" smtClean="0">
                <a:ln>
                  <a:noFill/>
                </a:ln>
                <a:solidFill>
                  <a:prstClr val="white">
                    <a:lumMod val="75000"/>
                  </a:prstClr>
                </a:solidFill>
                <a:effectLst/>
                <a:uLnTx/>
                <a:uFillTx/>
                <a:latin typeface="Montserrat" panose="00000500000000000000"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fr-FR" sz="1400" b="0" i="0" u="none" strike="noStrike" kern="1200" cap="none" spc="0" normalizeH="0" baseline="0" noProof="1">
              <a:ln>
                <a:noFill/>
              </a:ln>
              <a:solidFill>
                <a:prstClr val="white">
                  <a:lumMod val="75000"/>
                </a:prstClr>
              </a:solidFill>
              <a:effectLst/>
              <a:uLnTx/>
              <a:uFillTx/>
              <a:latin typeface="Montserrat" panose="00000500000000000000" pitchFamily="2" charset="0"/>
              <a:ea typeface="+mn-ea"/>
              <a:cs typeface="+mn-cs"/>
            </a:endParaRPr>
          </a:p>
        </p:txBody>
      </p:sp>
      <p:sp>
        <p:nvSpPr>
          <p:cNvPr id="12" name="Titre 11">
            <a:extLst>
              <a:ext uri="{FF2B5EF4-FFF2-40B4-BE49-F238E27FC236}">
                <a16:creationId xmlns:a16="http://schemas.microsoft.com/office/drawing/2014/main" id="{0DC96D4E-BE6F-4ED9-9474-12DDCBBE5AC4}"/>
              </a:ext>
            </a:extLst>
          </p:cNvPr>
          <p:cNvSpPr>
            <a:spLocks noGrp="1"/>
          </p:cNvSpPr>
          <p:nvPr>
            <p:ph type="title"/>
          </p:nvPr>
        </p:nvSpPr>
        <p:spPr>
          <a:xfrm>
            <a:off x="838200" y="365126"/>
            <a:ext cx="10515600" cy="720724"/>
          </a:xfrm>
        </p:spPr>
        <p:txBody>
          <a:bodyPr>
            <a:noAutofit/>
          </a:bodyPr>
          <a:lstStyle/>
          <a:p>
            <a:pPr algn="ctr"/>
            <a:r>
              <a:rPr lang="fr-BE" sz="3200" b="1" dirty="0">
                <a:solidFill>
                  <a:srgbClr val="0F2D40"/>
                </a:solidFill>
                <a:latin typeface="Montserrat" panose="00000500000000000000" pitchFamily="2" charset="0"/>
              </a:rPr>
              <a:t>Donnez du temps de jeu</a:t>
            </a:r>
          </a:p>
        </p:txBody>
      </p:sp>
    </p:spTree>
    <p:extLst>
      <p:ext uri="{BB962C8B-B14F-4D97-AF65-F5344CB8AC3E}">
        <p14:creationId xmlns:p14="http://schemas.microsoft.com/office/powerpoint/2010/main" val="35133774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Espace réservé du contenu 12">
            <a:extLst>
              <a:ext uri="{FF2B5EF4-FFF2-40B4-BE49-F238E27FC236}">
                <a16:creationId xmlns:a16="http://schemas.microsoft.com/office/drawing/2014/main" id="{42EE0409-4226-4A44-A287-8DD81AED8FF8}"/>
              </a:ext>
            </a:extLst>
          </p:cNvPr>
          <p:cNvSpPr>
            <a:spLocks noGrp="1"/>
          </p:cNvSpPr>
          <p:nvPr>
            <p:ph idx="1"/>
          </p:nvPr>
        </p:nvSpPr>
        <p:spPr>
          <a:xfrm>
            <a:off x="838200" y="1473692"/>
            <a:ext cx="10515600" cy="4654391"/>
          </a:xfrm>
        </p:spPr>
        <p:txBody>
          <a:bodyPr>
            <a:normAutofit/>
          </a:bodyPr>
          <a:lstStyle/>
          <a:p>
            <a:pPr>
              <a:spcBef>
                <a:spcPts val="1200"/>
              </a:spcBef>
              <a:spcAft>
                <a:spcPts val="1200"/>
              </a:spcAft>
            </a:pPr>
            <a:r>
              <a:rPr lang="fr-FR" dirty="0">
                <a:latin typeface="Montserrat" panose="00000500000000000000" pitchFamily="2" charset="0"/>
              </a:rPr>
              <a:t>Gardez toujours à l’esprit que les participants sont là avant tout pour jouer le plus possible </a:t>
            </a:r>
            <a:r>
              <a:rPr lang="fr-FR" u="sng" dirty="0">
                <a:latin typeface="Montserrat" panose="00000500000000000000" pitchFamily="2" charset="0"/>
              </a:rPr>
              <a:t>dans un laps de temps réduit </a:t>
            </a:r>
          </a:p>
          <a:p>
            <a:pPr lvl="1">
              <a:spcBef>
                <a:spcPts val="1200"/>
              </a:spcBef>
              <a:spcAft>
                <a:spcPts val="1200"/>
              </a:spcAft>
              <a:buFont typeface="Wingdings" panose="05000000000000000000" pitchFamily="2" charset="2"/>
              <a:buChar char="Ø"/>
            </a:pPr>
            <a:r>
              <a:rPr lang="fr-FR" dirty="0">
                <a:latin typeface="Montserrat" panose="00000500000000000000" pitchFamily="2" charset="0"/>
              </a:rPr>
              <a:t> Que faire pour satisfaire les joueurs ?</a:t>
            </a:r>
          </a:p>
          <a:p>
            <a:pPr marL="1371600" lvl="2" indent="-457200">
              <a:spcBef>
                <a:spcPts val="1200"/>
              </a:spcBef>
              <a:spcAft>
                <a:spcPts val="1200"/>
              </a:spcAft>
              <a:buFont typeface="+mj-lt"/>
              <a:buAutoNum type="alphaUcPeriod"/>
            </a:pPr>
            <a:r>
              <a:rPr lang="fr-FR" dirty="0">
                <a:latin typeface="Montserrat" panose="00000500000000000000" pitchFamily="2" charset="0"/>
              </a:rPr>
              <a:t>Jouer au moins 2 matches dans chaque discipline sur la même journée</a:t>
            </a:r>
          </a:p>
          <a:p>
            <a:pPr marL="1371600" lvl="2" indent="-457200">
              <a:spcBef>
                <a:spcPts val="1200"/>
              </a:spcBef>
              <a:spcAft>
                <a:spcPts val="1200"/>
              </a:spcAft>
              <a:buFont typeface="+mj-lt"/>
              <a:buAutoNum type="alphaUcPeriod"/>
            </a:pPr>
            <a:r>
              <a:rPr lang="fr-FR" dirty="0">
                <a:latin typeface="Montserrat" panose="00000500000000000000" pitchFamily="2" charset="0"/>
              </a:rPr>
              <a:t>Jouer au moins 1 match dans chaque discipline dans la même journée</a:t>
            </a:r>
          </a:p>
          <a:p>
            <a:pPr marL="1371600" lvl="2" indent="-457200">
              <a:spcBef>
                <a:spcPts val="1200"/>
              </a:spcBef>
              <a:spcAft>
                <a:spcPts val="1200"/>
              </a:spcAft>
              <a:buFont typeface="+mj-lt"/>
              <a:buAutoNum type="alphaUcPeriod"/>
            </a:pPr>
            <a:r>
              <a:rPr lang="fr-FR" dirty="0">
                <a:latin typeface="Montserrat" panose="00000500000000000000" pitchFamily="2" charset="0"/>
              </a:rPr>
              <a:t>Jouer au moins 2 matches dans chaque discipline sur deux jours différents</a:t>
            </a:r>
          </a:p>
          <a:p>
            <a:pPr>
              <a:spcBef>
                <a:spcPts val="1200"/>
              </a:spcBef>
              <a:spcAft>
                <a:spcPts val="1200"/>
              </a:spcAft>
            </a:pPr>
            <a:endParaRPr lang="fr-FR" dirty="0">
              <a:latin typeface="Montserrat" panose="00000500000000000000" pitchFamily="2" charset="0"/>
            </a:endParaRPr>
          </a:p>
        </p:txBody>
      </p:sp>
      <p:sp>
        <p:nvSpPr>
          <p:cNvPr id="4" name="Rectangle 3">
            <a:extLst>
              <a:ext uri="{FF2B5EF4-FFF2-40B4-BE49-F238E27FC236}">
                <a16:creationId xmlns:a16="http://schemas.microsoft.com/office/drawing/2014/main" id="{BB794D13-CC07-4D42-AFA7-8A017B5BB01C}"/>
              </a:ext>
              <a:ext uri="{C183D7F6-B498-43B3-948B-1728B52AA6E4}">
                <adec:decorative xmlns:adec="http://schemas.microsoft.com/office/drawing/2017/decorative" val="1"/>
              </a:ext>
            </a:extLst>
          </p:cNvPr>
          <p:cNvSpPr/>
          <p:nvPr/>
        </p:nvSpPr>
        <p:spPr>
          <a:xfrm>
            <a:off x="11607800" y="0"/>
            <a:ext cx="584200" cy="584200"/>
          </a:xfrm>
          <a:prstGeom prst="rect">
            <a:avLst/>
          </a:prstGeom>
          <a:solidFill>
            <a:srgbClr val="CD00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1">
              <a:ln>
                <a:noFill/>
              </a:ln>
              <a:solidFill>
                <a:srgbClr val="0F2D40"/>
              </a:solidFill>
              <a:effectLst/>
              <a:uLnTx/>
              <a:uFillTx/>
              <a:latin typeface="Montserrat" panose="00000500000000000000" pitchFamily="2" charset="0"/>
              <a:ea typeface="+mn-ea"/>
              <a:cs typeface="+mn-cs"/>
            </a:endParaRPr>
          </a:p>
        </p:txBody>
      </p:sp>
      <p:sp>
        <p:nvSpPr>
          <p:cNvPr id="5" name="Rectangle 4">
            <a:extLst>
              <a:ext uri="{FF2B5EF4-FFF2-40B4-BE49-F238E27FC236}">
                <a16:creationId xmlns:a16="http://schemas.microsoft.com/office/drawing/2014/main" id="{C4A71911-2F65-40FA-8D47-7174D5FDEFF3}"/>
              </a:ext>
              <a:ext uri="{C183D7F6-B498-43B3-948B-1728B52AA6E4}">
                <adec:decorative xmlns:adec="http://schemas.microsoft.com/office/drawing/2017/decorative" val="1"/>
              </a:ext>
            </a:extLst>
          </p:cNvPr>
          <p:cNvSpPr/>
          <p:nvPr/>
        </p:nvSpPr>
        <p:spPr>
          <a:xfrm>
            <a:off x="0" y="6273800"/>
            <a:ext cx="584200" cy="584200"/>
          </a:xfrm>
          <a:prstGeom prst="rect">
            <a:avLst/>
          </a:prstGeom>
          <a:solidFill>
            <a:srgbClr val="0F2D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1">
              <a:ln>
                <a:noFill/>
              </a:ln>
              <a:solidFill>
                <a:srgbClr val="0F2D40"/>
              </a:solidFill>
              <a:effectLst/>
              <a:uLnTx/>
              <a:uFillTx/>
              <a:latin typeface="Montserrat" panose="00000500000000000000" pitchFamily="2" charset="0"/>
              <a:ea typeface="+mn-ea"/>
              <a:cs typeface="+mn-cs"/>
            </a:endParaRPr>
          </a:p>
        </p:txBody>
      </p:sp>
      <p:sp>
        <p:nvSpPr>
          <p:cNvPr id="6" name="Espace réservé de la date 4">
            <a:extLst>
              <a:ext uri="{FF2B5EF4-FFF2-40B4-BE49-F238E27FC236}">
                <a16:creationId xmlns:a16="http://schemas.microsoft.com/office/drawing/2014/main" id="{12DC400C-3853-4BD9-909D-5094BC9B6666}"/>
              </a:ext>
            </a:extLst>
          </p:cNvPr>
          <p:cNvSpPr txBox="1">
            <a:spLocks/>
          </p:cNvSpPr>
          <p:nvPr/>
        </p:nvSpPr>
        <p:spPr>
          <a:xfrm>
            <a:off x="838200" y="6356350"/>
            <a:ext cx="2743200" cy="365125"/>
          </a:xfrm>
          <a:prstGeom prst="rect">
            <a:avLst/>
          </a:prstGeom>
        </p:spPr>
        <p:txBody>
          <a:bodyPr vert="horz" lIns="91440" tIns="45720" rIns="91440" bIns="45720" rtlCol="0" anchor="ctr"/>
          <a:lstStyle>
            <a:defPPr rtl="0">
              <a:defRPr lang="fr-fr"/>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1">
                <a:ln>
                  <a:noFill/>
                </a:ln>
                <a:solidFill>
                  <a:prstClr val="white">
                    <a:lumMod val="75000"/>
                  </a:prstClr>
                </a:solidFill>
                <a:effectLst/>
                <a:uLnTx/>
                <a:uFillTx/>
                <a:latin typeface="Montserrat" panose="00000500000000000000" pitchFamily="2" charset="0"/>
                <a:ea typeface="+mn-ea"/>
                <a:cs typeface="+mn-cs"/>
              </a:rPr>
              <a:t>24/01/2022</a:t>
            </a:r>
          </a:p>
        </p:txBody>
      </p:sp>
      <p:sp>
        <p:nvSpPr>
          <p:cNvPr id="7" name="Espace réservé du numéro de diapositive 7">
            <a:extLst>
              <a:ext uri="{FF2B5EF4-FFF2-40B4-BE49-F238E27FC236}">
                <a16:creationId xmlns:a16="http://schemas.microsoft.com/office/drawing/2014/main" id="{5014E034-6FE7-4C11-943F-6710616C0CD5}"/>
              </a:ext>
            </a:extLst>
          </p:cNvPr>
          <p:cNvSpPr txBox="1">
            <a:spLocks/>
          </p:cNvSpPr>
          <p:nvPr/>
        </p:nvSpPr>
        <p:spPr>
          <a:xfrm>
            <a:off x="8610600" y="6356350"/>
            <a:ext cx="2743200" cy="365125"/>
          </a:xfrm>
          <a:prstGeom prst="rect">
            <a:avLst/>
          </a:prstGeom>
        </p:spPr>
        <p:txBody>
          <a:bodyPr vert="horz" lIns="91440" tIns="45720" rIns="91440" bIns="45720" rtlCol="0" anchor="ctr"/>
          <a:lstStyle>
            <a:defPPr rtl="0">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A4A7955-6230-48B4-BD8B-A7C460F75945}" type="slidenum">
              <a:rPr kumimoji="0" lang="fr-FR" sz="1400" b="0" i="0" u="none" strike="noStrike" kern="1200" cap="none" spc="0" normalizeH="0" baseline="0" noProof="1" smtClean="0">
                <a:ln>
                  <a:noFill/>
                </a:ln>
                <a:solidFill>
                  <a:prstClr val="white">
                    <a:lumMod val="75000"/>
                  </a:prstClr>
                </a:solidFill>
                <a:effectLst/>
                <a:uLnTx/>
                <a:uFillTx/>
                <a:latin typeface="Montserrat" panose="00000500000000000000"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fr-FR" sz="1400" b="0" i="0" u="none" strike="noStrike" kern="1200" cap="none" spc="0" normalizeH="0" baseline="0" noProof="1">
              <a:ln>
                <a:noFill/>
              </a:ln>
              <a:solidFill>
                <a:prstClr val="white">
                  <a:lumMod val="75000"/>
                </a:prstClr>
              </a:solidFill>
              <a:effectLst/>
              <a:uLnTx/>
              <a:uFillTx/>
              <a:latin typeface="Montserrat" panose="00000500000000000000" pitchFamily="2" charset="0"/>
              <a:ea typeface="+mn-ea"/>
              <a:cs typeface="+mn-cs"/>
            </a:endParaRPr>
          </a:p>
        </p:txBody>
      </p:sp>
      <p:sp>
        <p:nvSpPr>
          <p:cNvPr id="12" name="Titre 11">
            <a:extLst>
              <a:ext uri="{FF2B5EF4-FFF2-40B4-BE49-F238E27FC236}">
                <a16:creationId xmlns:a16="http://schemas.microsoft.com/office/drawing/2014/main" id="{0DC96D4E-BE6F-4ED9-9474-12DDCBBE5AC4}"/>
              </a:ext>
            </a:extLst>
          </p:cNvPr>
          <p:cNvSpPr>
            <a:spLocks noGrp="1"/>
          </p:cNvSpPr>
          <p:nvPr>
            <p:ph type="title"/>
          </p:nvPr>
        </p:nvSpPr>
        <p:spPr>
          <a:xfrm>
            <a:off x="838200" y="365126"/>
            <a:ext cx="10515600" cy="720724"/>
          </a:xfrm>
        </p:spPr>
        <p:txBody>
          <a:bodyPr>
            <a:noAutofit/>
          </a:bodyPr>
          <a:lstStyle/>
          <a:p>
            <a:pPr algn="ctr"/>
            <a:r>
              <a:rPr lang="fr-BE" sz="3200" b="1" dirty="0">
                <a:solidFill>
                  <a:srgbClr val="0F2D40"/>
                </a:solidFill>
                <a:latin typeface="Montserrat" panose="00000500000000000000" pitchFamily="2" charset="0"/>
              </a:rPr>
              <a:t>Donnez du temps de jeu</a:t>
            </a:r>
          </a:p>
        </p:txBody>
      </p:sp>
    </p:spTree>
    <p:extLst>
      <p:ext uri="{BB962C8B-B14F-4D97-AF65-F5344CB8AC3E}">
        <p14:creationId xmlns:p14="http://schemas.microsoft.com/office/powerpoint/2010/main" val="38628383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Espace réservé du contenu 12">
            <a:extLst>
              <a:ext uri="{FF2B5EF4-FFF2-40B4-BE49-F238E27FC236}">
                <a16:creationId xmlns:a16="http://schemas.microsoft.com/office/drawing/2014/main" id="{42EE0409-4226-4A44-A287-8DD81AED8FF8}"/>
              </a:ext>
            </a:extLst>
          </p:cNvPr>
          <p:cNvSpPr>
            <a:spLocks noGrp="1"/>
          </p:cNvSpPr>
          <p:nvPr>
            <p:ph idx="1"/>
          </p:nvPr>
        </p:nvSpPr>
        <p:spPr>
          <a:xfrm>
            <a:off x="838200" y="1473692"/>
            <a:ext cx="10515600" cy="4654391"/>
          </a:xfrm>
        </p:spPr>
        <p:txBody>
          <a:bodyPr>
            <a:normAutofit/>
          </a:bodyPr>
          <a:lstStyle/>
          <a:p>
            <a:pPr>
              <a:spcBef>
                <a:spcPts val="1200"/>
              </a:spcBef>
              <a:spcAft>
                <a:spcPts val="1200"/>
              </a:spcAft>
            </a:pPr>
            <a:r>
              <a:rPr lang="fr-FR" dirty="0">
                <a:latin typeface="Montserrat" panose="00000500000000000000" pitchFamily="2" charset="0"/>
              </a:rPr>
              <a:t>Gardez toujours à l’esprit que les participants sont là avant tout pour jouer le plus possible </a:t>
            </a:r>
            <a:r>
              <a:rPr lang="fr-FR" u="sng" dirty="0">
                <a:latin typeface="Montserrat" panose="00000500000000000000" pitchFamily="2" charset="0"/>
              </a:rPr>
              <a:t>dans un laps de temps réduit </a:t>
            </a:r>
          </a:p>
          <a:p>
            <a:pPr lvl="1">
              <a:spcBef>
                <a:spcPts val="1200"/>
              </a:spcBef>
              <a:spcAft>
                <a:spcPts val="1200"/>
              </a:spcAft>
              <a:buFont typeface="Wingdings" panose="05000000000000000000" pitchFamily="2" charset="2"/>
              <a:buChar char="Ø"/>
            </a:pPr>
            <a:r>
              <a:rPr lang="fr-FR" dirty="0">
                <a:latin typeface="Montserrat" panose="00000500000000000000" pitchFamily="2" charset="0"/>
              </a:rPr>
              <a:t> Que faire pour satisfaire les joueurs quand il y a beaucoup de classements à organiser ?</a:t>
            </a:r>
          </a:p>
          <a:p>
            <a:pPr marL="1371600" lvl="2" indent="-457200">
              <a:spcBef>
                <a:spcPts val="1200"/>
              </a:spcBef>
              <a:spcAft>
                <a:spcPts val="1200"/>
              </a:spcAft>
              <a:buFont typeface="+mj-lt"/>
              <a:buAutoNum type="alphaUcPeriod"/>
            </a:pPr>
            <a:r>
              <a:rPr lang="fr-FR" dirty="0">
                <a:latin typeface="Montserrat" panose="00000500000000000000" pitchFamily="2" charset="0"/>
              </a:rPr>
              <a:t>Organiser tous les classements le même jour</a:t>
            </a:r>
          </a:p>
          <a:p>
            <a:pPr marL="1371600" lvl="2" indent="-457200">
              <a:spcBef>
                <a:spcPts val="1200"/>
              </a:spcBef>
              <a:spcAft>
                <a:spcPts val="1200"/>
              </a:spcAft>
              <a:buFont typeface="+mj-lt"/>
              <a:buAutoNum type="alphaUcPeriod"/>
            </a:pPr>
            <a:r>
              <a:rPr lang="fr-FR" dirty="0">
                <a:latin typeface="Montserrat" panose="00000500000000000000" pitchFamily="2" charset="0"/>
              </a:rPr>
              <a:t>Scinder les classements en deux, chaque partie étant organisée sur un jour différent </a:t>
            </a:r>
          </a:p>
          <a:p>
            <a:pPr marL="1371600" lvl="2" indent="-457200">
              <a:spcBef>
                <a:spcPts val="1200"/>
              </a:spcBef>
              <a:spcAft>
                <a:spcPts val="1200"/>
              </a:spcAft>
              <a:buFont typeface="+mj-lt"/>
              <a:buAutoNum type="alphaUcPeriod"/>
            </a:pPr>
            <a:r>
              <a:rPr lang="fr-FR" dirty="0">
                <a:latin typeface="Montserrat" panose="00000500000000000000" pitchFamily="2" charset="0"/>
              </a:rPr>
              <a:t>Supprimer les tableaux les moins remplis à la clôture des inscriptions</a:t>
            </a:r>
          </a:p>
          <a:p>
            <a:pPr>
              <a:spcBef>
                <a:spcPts val="1200"/>
              </a:spcBef>
              <a:spcAft>
                <a:spcPts val="1200"/>
              </a:spcAft>
            </a:pPr>
            <a:endParaRPr lang="fr-FR" dirty="0">
              <a:latin typeface="Montserrat" panose="00000500000000000000" pitchFamily="2" charset="0"/>
            </a:endParaRPr>
          </a:p>
        </p:txBody>
      </p:sp>
      <p:sp>
        <p:nvSpPr>
          <p:cNvPr id="4" name="Rectangle 3">
            <a:extLst>
              <a:ext uri="{FF2B5EF4-FFF2-40B4-BE49-F238E27FC236}">
                <a16:creationId xmlns:a16="http://schemas.microsoft.com/office/drawing/2014/main" id="{BB794D13-CC07-4D42-AFA7-8A017B5BB01C}"/>
              </a:ext>
              <a:ext uri="{C183D7F6-B498-43B3-948B-1728B52AA6E4}">
                <adec:decorative xmlns:adec="http://schemas.microsoft.com/office/drawing/2017/decorative" val="1"/>
              </a:ext>
            </a:extLst>
          </p:cNvPr>
          <p:cNvSpPr/>
          <p:nvPr/>
        </p:nvSpPr>
        <p:spPr>
          <a:xfrm>
            <a:off x="11607800" y="0"/>
            <a:ext cx="584200" cy="584200"/>
          </a:xfrm>
          <a:prstGeom prst="rect">
            <a:avLst/>
          </a:prstGeom>
          <a:solidFill>
            <a:srgbClr val="CD00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1">
              <a:ln>
                <a:noFill/>
              </a:ln>
              <a:solidFill>
                <a:srgbClr val="0F2D40"/>
              </a:solidFill>
              <a:effectLst/>
              <a:uLnTx/>
              <a:uFillTx/>
              <a:latin typeface="Montserrat" panose="00000500000000000000" pitchFamily="2" charset="0"/>
              <a:ea typeface="+mn-ea"/>
              <a:cs typeface="+mn-cs"/>
            </a:endParaRPr>
          </a:p>
        </p:txBody>
      </p:sp>
      <p:sp>
        <p:nvSpPr>
          <p:cNvPr id="5" name="Rectangle 4">
            <a:extLst>
              <a:ext uri="{FF2B5EF4-FFF2-40B4-BE49-F238E27FC236}">
                <a16:creationId xmlns:a16="http://schemas.microsoft.com/office/drawing/2014/main" id="{C4A71911-2F65-40FA-8D47-7174D5FDEFF3}"/>
              </a:ext>
              <a:ext uri="{C183D7F6-B498-43B3-948B-1728B52AA6E4}">
                <adec:decorative xmlns:adec="http://schemas.microsoft.com/office/drawing/2017/decorative" val="1"/>
              </a:ext>
            </a:extLst>
          </p:cNvPr>
          <p:cNvSpPr/>
          <p:nvPr/>
        </p:nvSpPr>
        <p:spPr>
          <a:xfrm>
            <a:off x="0" y="6273800"/>
            <a:ext cx="584200" cy="584200"/>
          </a:xfrm>
          <a:prstGeom prst="rect">
            <a:avLst/>
          </a:prstGeom>
          <a:solidFill>
            <a:srgbClr val="0F2D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1">
              <a:ln>
                <a:noFill/>
              </a:ln>
              <a:solidFill>
                <a:srgbClr val="0F2D40"/>
              </a:solidFill>
              <a:effectLst/>
              <a:uLnTx/>
              <a:uFillTx/>
              <a:latin typeface="Montserrat" panose="00000500000000000000" pitchFamily="2" charset="0"/>
              <a:ea typeface="+mn-ea"/>
              <a:cs typeface="+mn-cs"/>
            </a:endParaRPr>
          </a:p>
        </p:txBody>
      </p:sp>
      <p:sp>
        <p:nvSpPr>
          <p:cNvPr id="6" name="Espace réservé de la date 4">
            <a:extLst>
              <a:ext uri="{FF2B5EF4-FFF2-40B4-BE49-F238E27FC236}">
                <a16:creationId xmlns:a16="http://schemas.microsoft.com/office/drawing/2014/main" id="{12DC400C-3853-4BD9-909D-5094BC9B6666}"/>
              </a:ext>
            </a:extLst>
          </p:cNvPr>
          <p:cNvSpPr txBox="1">
            <a:spLocks/>
          </p:cNvSpPr>
          <p:nvPr/>
        </p:nvSpPr>
        <p:spPr>
          <a:xfrm>
            <a:off x="838200" y="6356350"/>
            <a:ext cx="2743200" cy="365125"/>
          </a:xfrm>
          <a:prstGeom prst="rect">
            <a:avLst/>
          </a:prstGeom>
        </p:spPr>
        <p:txBody>
          <a:bodyPr vert="horz" lIns="91440" tIns="45720" rIns="91440" bIns="45720" rtlCol="0" anchor="ctr"/>
          <a:lstStyle>
            <a:defPPr rtl="0">
              <a:defRPr lang="fr-fr"/>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1">
                <a:ln>
                  <a:noFill/>
                </a:ln>
                <a:solidFill>
                  <a:prstClr val="white">
                    <a:lumMod val="75000"/>
                  </a:prstClr>
                </a:solidFill>
                <a:effectLst/>
                <a:uLnTx/>
                <a:uFillTx/>
                <a:latin typeface="Montserrat" panose="00000500000000000000" pitchFamily="2" charset="0"/>
                <a:ea typeface="+mn-ea"/>
                <a:cs typeface="+mn-cs"/>
              </a:rPr>
              <a:t>24/01/2022</a:t>
            </a:r>
          </a:p>
        </p:txBody>
      </p:sp>
      <p:sp>
        <p:nvSpPr>
          <p:cNvPr id="7" name="Espace réservé du numéro de diapositive 7">
            <a:extLst>
              <a:ext uri="{FF2B5EF4-FFF2-40B4-BE49-F238E27FC236}">
                <a16:creationId xmlns:a16="http://schemas.microsoft.com/office/drawing/2014/main" id="{5014E034-6FE7-4C11-943F-6710616C0CD5}"/>
              </a:ext>
            </a:extLst>
          </p:cNvPr>
          <p:cNvSpPr txBox="1">
            <a:spLocks/>
          </p:cNvSpPr>
          <p:nvPr/>
        </p:nvSpPr>
        <p:spPr>
          <a:xfrm>
            <a:off x="8610600" y="6356350"/>
            <a:ext cx="2743200" cy="365125"/>
          </a:xfrm>
          <a:prstGeom prst="rect">
            <a:avLst/>
          </a:prstGeom>
        </p:spPr>
        <p:txBody>
          <a:bodyPr vert="horz" lIns="91440" tIns="45720" rIns="91440" bIns="45720" rtlCol="0" anchor="ctr"/>
          <a:lstStyle>
            <a:defPPr rtl="0">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A4A7955-6230-48B4-BD8B-A7C460F75945}" type="slidenum">
              <a:rPr kumimoji="0" lang="fr-FR" sz="1400" b="0" i="0" u="none" strike="noStrike" kern="1200" cap="none" spc="0" normalizeH="0" baseline="0" noProof="1" smtClean="0">
                <a:ln>
                  <a:noFill/>
                </a:ln>
                <a:solidFill>
                  <a:prstClr val="white">
                    <a:lumMod val="75000"/>
                  </a:prstClr>
                </a:solidFill>
                <a:effectLst/>
                <a:uLnTx/>
                <a:uFillTx/>
                <a:latin typeface="Montserrat" panose="00000500000000000000"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fr-FR" sz="1400" b="0" i="0" u="none" strike="noStrike" kern="1200" cap="none" spc="0" normalizeH="0" baseline="0" noProof="1">
              <a:ln>
                <a:noFill/>
              </a:ln>
              <a:solidFill>
                <a:prstClr val="white">
                  <a:lumMod val="75000"/>
                </a:prstClr>
              </a:solidFill>
              <a:effectLst/>
              <a:uLnTx/>
              <a:uFillTx/>
              <a:latin typeface="Montserrat" panose="00000500000000000000" pitchFamily="2" charset="0"/>
              <a:ea typeface="+mn-ea"/>
              <a:cs typeface="+mn-cs"/>
            </a:endParaRPr>
          </a:p>
        </p:txBody>
      </p:sp>
      <p:sp>
        <p:nvSpPr>
          <p:cNvPr id="12" name="Titre 11">
            <a:extLst>
              <a:ext uri="{FF2B5EF4-FFF2-40B4-BE49-F238E27FC236}">
                <a16:creationId xmlns:a16="http://schemas.microsoft.com/office/drawing/2014/main" id="{0DC96D4E-BE6F-4ED9-9474-12DDCBBE5AC4}"/>
              </a:ext>
            </a:extLst>
          </p:cNvPr>
          <p:cNvSpPr>
            <a:spLocks noGrp="1"/>
          </p:cNvSpPr>
          <p:nvPr>
            <p:ph type="title"/>
          </p:nvPr>
        </p:nvSpPr>
        <p:spPr>
          <a:xfrm>
            <a:off x="838200" y="365126"/>
            <a:ext cx="10515600" cy="720724"/>
          </a:xfrm>
        </p:spPr>
        <p:txBody>
          <a:bodyPr>
            <a:noAutofit/>
          </a:bodyPr>
          <a:lstStyle/>
          <a:p>
            <a:pPr algn="ctr"/>
            <a:r>
              <a:rPr lang="fr-BE" sz="3200" b="1" dirty="0">
                <a:solidFill>
                  <a:srgbClr val="0F2D40"/>
                </a:solidFill>
                <a:latin typeface="Montserrat" panose="00000500000000000000" pitchFamily="2" charset="0"/>
              </a:rPr>
              <a:t>Donnez du temps de jeu</a:t>
            </a:r>
          </a:p>
        </p:txBody>
      </p:sp>
    </p:spTree>
    <p:extLst>
      <p:ext uri="{BB962C8B-B14F-4D97-AF65-F5344CB8AC3E}">
        <p14:creationId xmlns:p14="http://schemas.microsoft.com/office/powerpoint/2010/main" val="2328202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Espace réservé du contenu 12">
            <a:extLst>
              <a:ext uri="{FF2B5EF4-FFF2-40B4-BE49-F238E27FC236}">
                <a16:creationId xmlns:a16="http://schemas.microsoft.com/office/drawing/2014/main" id="{42EE0409-4226-4A44-A287-8DD81AED8FF8}"/>
              </a:ext>
            </a:extLst>
          </p:cNvPr>
          <p:cNvSpPr>
            <a:spLocks noGrp="1"/>
          </p:cNvSpPr>
          <p:nvPr>
            <p:ph idx="1"/>
          </p:nvPr>
        </p:nvSpPr>
        <p:spPr>
          <a:xfrm>
            <a:off x="838200" y="1473692"/>
            <a:ext cx="10515600" cy="4654391"/>
          </a:xfrm>
        </p:spPr>
        <p:txBody>
          <a:bodyPr>
            <a:normAutofit/>
          </a:bodyPr>
          <a:lstStyle/>
          <a:p>
            <a:pPr>
              <a:spcBef>
                <a:spcPts val="1200"/>
              </a:spcBef>
              <a:spcAft>
                <a:spcPts val="1200"/>
              </a:spcAft>
            </a:pPr>
            <a:r>
              <a:rPr lang="fr-FR" dirty="0">
                <a:latin typeface="Montserrat" panose="00000500000000000000" pitchFamily="2" charset="0"/>
              </a:rPr>
              <a:t>Pensez à maintenir au maximum l’équilibre des enjeux dans un maximum de matches </a:t>
            </a:r>
          </a:p>
          <a:p>
            <a:pPr lvl="1">
              <a:spcBef>
                <a:spcPts val="1200"/>
              </a:spcBef>
              <a:spcAft>
                <a:spcPts val="1200"/>
              </a:spcAft>
              <a:buFont typeface="Wingdings" panose="05000000000000000000" pitchFamily="2" charset="2"/>
              <a:buChar char="Ø"/>
            </a:pPr>
            <a:r>
              <a:rPr lang="fr-FR" dirty="0">
                <a:latin typeface="Montserrat" panose="00000500000000000000" pitchFamily="2" charset="0"/>
              </a:rPr>
              <a:t> Que faire pour éviter un déséquilibre (joueur qui n’a rien à perdre / joueur qui a tout à gagner) ?</a:t>
            </a:r>
          </a:p>
          <a:p>
            <a:pPr marL="1371600" lvl="2" indent="-457200">
              <a:spcBef>
                <a:spcPts val="1200"/>
              </a:spcBef>
              <a:spcAft>
                <a:spcPts val="1200"/>
              </a:spcAft>
              <a:buFont typeface="+mj-lt"/>
              <a:buAutoNum type="alphaUcPeriod"/>
            </a:pPr>
            <a:r>
              <a:rPr lang="fr-FR" dirty="0">
                <a:latin typeface="Montserrat" panose="00000500000000000000" pitchFamily="2" charset="0"/>
              </a:rPr>
              <a:t>Proposer des tableaux en série (mélange de 2 classements)</a:t>
            </a:r>
          </a:p>
          <a:p>
            <a:pPr marL="1371600" lvl="2" indent="-457200">
              <a:spcBef>
                <a:spcPts val="1200"/>
              </a:spcBef>
              <a:spcAft>
                <a:spcPts val="1200"/>
              </a:spcAft>
              <a:buFont typeface="+mj-lt"/>
              <a:buAutoNum type="alphaUcPeriod"/>
            </a:pPr>
            <a:r>
              <a:rPr lang="fr-FR" dirty="0">
                <a:latin typeface="Montserrat" panose="00000500000000000000" pitchFamily="2" charset="0"/>
              </a:rPr>
              <a:t>Proposer des tableaux en classements distincts</a:t>
            </a:r>
          </a:p>
          <a:p>
            <a:pPr marL="0" indent="0">
              <a:spcBef>
                <a:spcPts val="1200"/>
              </a:spcBef>
              <a:spcAft>
                <a:spcPts val="1200"/>
              </a:spcAft>
              <a:buNone/>
            </a:pPr>
            <a:endParaRPr lang="fr-FR" dirty="0">
              <a:latin typeface="Montserrat" panose="00000500000000000000" pitchFamily="2" charset="0"/>
            </a:endParaRPr>
          </a:p>
        </p:txBody>
      </p:sp>
      <p:sp>
        <p:nvSpPr>
          <p:cNvPr id="4" name="Rectangle 3">
            <a:extLst>
              <a:ext uri="{FF2B5EF4-FFF2-40B4-BE49-F238E27FC236}">
                <a16:creationId xmlns:a16="http://schemas.microsoft.com/office/drawing/2014/main" id="{BB794D13-CC07-4D42-AFA7-8A017B5BB01C}"/>
              </a:ext>
              <a:ext uri="{C183D7F6-B498-43B3-948B-1728B52AA6E4}">
                <adec:decorative xmlns:adec="http://schemas.microsoft.com/office/drawing/2017/decorative" val="1"/>
              </a:ext>
            </a:extLst>
          </p:cNvPr>
          <p:cNvSpPr/>
          <p:nvPr/>
        </p:nvSpPr>
        <p:spPr>
          <a:xfrm>
            <a:off x="11607800" y="0"/>
            <a:ext cx="584200" cy="584200"/>
          </a:xfrm>
          <a:prstGeom prst="rect">
            <a:avLst/>
          </a:prstGeom>
          <a:solidFill>
            <a:srgbClr val="CD00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1">
              <a:ln>
                <a:noFill/>
              </a:ln>
              <a:solidFill>
                <a:srgbClr val="0F2D40"/>
              </a:solidFill>
              <a:effectLst/>
              <a:uLnTx/>
              <a:uFillTx/>
              <a:latin typeface="Montserrat" panose="00000500000000000000" pitchFamily="2" charset="0"/>
              <a:ea typeface="+mn-ea"/>
              <a:cs typeface="+mn-cs"/>
            </a:endParaRPr>
          </a:p>
        </p:txBody>
      </p:sp>
      <p:sp>
        <p:nvSpPr>
          <p:cNvPr id="5" name="Rectangle 4">
            <a:extLst>
              <a:ext uri="{FF2B5EF4-FFF2-40B4-BE49-F238E27FC236}">
                <a16:creationId xmlns:a16="http://schemas.microsoft.com/office/drawing/2014/main" id="{C4A71911-2F65-40FA-8D47-7174D5FDEFF3}"/>
              </a:ext>
              <a:ext uri="{C183D7F6-B498-43B3-948B-1728B52AA6E4}">
                <adec:decorative xmlns:adec="http://schemas.microsoft.com/office/drawing/2017/decorative" val="1"/>
              </a:ext>
            </a:extLst>
          </p:cNvPr>
          <p:cNvSpPr/>
          <p:nvPr/>
        </p:nvSpPr>
        <p:spPr>
          <a:xfrm>
            <a:off x="0" y="6273800"/>
            <a:ext cx="584200" cy="584200"/>
          </a:xfrm>
          <a:prstGeom prst="rect">
            <a:avLst/>
          </a:prstGeom>
          <a:solidFill>
            <a:srgbClr val="0F2D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1">
              <a:ln>
                <a:noFill/>
              </a:ln>
              <a:solidFill>
                <a:srgbClr val="0F2D40"/>
              </a:solidFill>
              <a:effectLst/>
              <a:uLnTx/>
              <a:uFillTx/>
              <a:latin typeface="Montserrat" panose="00000500000000000000" pitchFamily="2" charset="0"/>
              <a:ea typeface="+mn-ea"/>
              <a:cs typeface="+mn-cs"/>
            </a:endParaRPr>
          </a:p>
        </p:txBody>
      </p:sp>
      <p:sp>
        <p:nvSpPr>
          <p:cNvPr id="6" name="Espace réservé de la date 4">
            <a:extLst>
              <a:ext uri="{FF2B5EF4-FFF2-40B4-BE49-F238E27FC236}">
                <a16:creationId xmlns:a16="http://schemas.microsoft.com/office/drawing/2014/main" id="{12DC400C-3853-4BD9-909D-5094BC9B6666}"/>
              </a:ext>
            </a:extLst>
          </p:cNvPr>
          <p:cNvSpPr txBox="1">
            <a:spLocks/>
          </p:cNvSpPr>
          <p:nvPr/>
        </p:nvSpPr>
        <p:spPr>
          <a:xfrm>
            <a:off x="838200" y="6356350"/>
            <a:ext cx="2743200" cy="365125"/>
          </a:xfrm>
          <a:prstGeom prst="rect">
            <a:avLst/>
          </a:prstGeom>
        </p:spPr>
        <p:txBody>
          <a:bodyPr vert="horz" lIns="91440" tIns="45720" rIns="91440" bIns="45720" rtlCol="0" anchor="ctr"/>
          <a:lstStyle>
            <a:defPPr rtl="0">
              <a:defRPr lang="fr-fr"/>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1">
                <a:ln>
                  <a:noFill/>
                </a:ln>
                <a:solidFill>
                  <a:prstClr val="white">
                    <a:lumMod val="75000"/>
                  </a:prstClr>
                </a:solidFill>
                <a:effectLst/>
                <a:uLnTx/>
                <a:uFillTx/>
                <a:latin typeface="Montserrat" panose="00000500000000000000" pitchFamily="2" charset="0"/>
                <a:ea typeface="+mn-ea"/>
                <a:cs typeface="+mn-cs"/>
              </a:rPr>
              <a:t>24/01/2022</a:t>
            </a:r>
          </a:p>
        </p:txBody>
      </p:sp>
      <p:sp>
        <p:nvSpPr>
          <p:cNvPr id="7" name="Espace réservé du numéro de diapositive 7">
            <a:extLst>
              <a:ext uri="{FF2B5EF4-FFF2-40B4-BE49-F238E27FC236}">
                <a16:creationId xmlns:a16="http://schemas.microsoft.com/office/drawing/2014/main" id="{5014E034-6FE7-4C11-943F-6710616C0CD5}"/>
              </a:ext>
            </a:extLst>
          </p:cNvPr>
          <p:cNvSpPr txBox="1">
            <a:spLocks/>
          </p:cNvSpPr>
          <p:nvPr/>
        </p:nvSpPr>
        <p:spPr>
          <a:xfrm>
            <a:off x="8610600" y="6356350"/>
            <a:ext cx="2743200" cy="365125"/>
          </a:xfrm>
          <a:prstGeom prst="rect">
            <a:avLst/>
          </a:prstGeom>
        </p:spPr>
        <p:txBody>
          <a:bodyPr vert="horz" lIns="91440" tIns="45720" rIns="91440" bIns="45720" rtlCol="0" anchor="ctr"/>
          <a:lstStyle>
            <a:defPPr rtl="0">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A4A7955-6230-48B4-BD8B-A7C460F75945}" type="slidenum">
              <a:rPr kumimoji="0" lang="fr-FR" sz="1400" b="0" i="0" u="none" strike="noStrike" kern="1200" cap="none" spc="0" normalizeH="0" baseline="0" noProof="1" smtClean="0">
                <a:ln>
                  <a:noFill/>
                </a:ln>
                <a:solidFill>
                  <a:prstClr val="white">
                    <a:lumMod val="75000"/>
                  </a:prstClr>
                </a:solidFill>
                <a:effectLst/>
                <a:uLnTx/>
                <a:uFillTx/>
                <a:latin typeface="Montserrat" panose="00000500000000000000"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fr-FR" sz="1400" b="0" i="0" u="none" strike="noStrike" kern="1200" cap="none" spc="0" normalizeH="0" baseline="0" noProof="1">
              <a:ln>
                <a:noFill/>
              </a:ln>
              <a:solidFill>
                <a:prstClr val="white">
                  <a:lumMod val="75000"/>
                </a:prstClr>
              </a:solidFill>
              <a:effectLst/>
              <a:uLnTx/>
              <a:uFillTx/>
              <a:latin typeface="Montserrat" panose="00000500000000000000" pitchFamily="2" charset="0"/>
              <a:ea typeface="+mn-ea"/>
              <a:cs typeface="+mn-cs"/>
            </a:endParaRPr>
          </a:p>
        </p:txBody>
      </p:sp>
      <p:sp>
        <p:nvSpPr>
          <p:cNvPr id="12" name="Titre 11">
            <a:extLst>
              <a:ext uri="{FF2B5EF4-FFF2-40B4-BE49-F238E27FC236}">
                <a16:creationId xmlns:a16="http://schemas.microsoft.com/office/drawing/2014/main" id="{0DC96D4E-BE6F-4ED9-9474-12DDCBBE5AC4}"/>
              </a:ext>
            </a:extLst>
          </p:cNvPr>
          <p:cNvSpPr>
            <a:spLocks noGrp="1"/>
          </p:cNvSpPr>
          <p:nvPr>
            <p:ph type="title"/>
          </p:nvPr>
        </p:nvSpPr>
        <p:spPr>
          <a:xfrm>
            <a:off x="838200" y="365126"/>
            <a:ext cx="10515600" cy="720724"/>
          </a:xfrm>
        </p:spPr>
        <p:txBody>
          <a:bodyPr>
            <a:noAutofit/>
          </a:bodyPr>
          <a:lstStyle/>
          <a:p>
            <a:pPr algn="ctr"/>
            <a:r>
              <a:rPr lang="fr-BE" sz="3200" b="1" dirty="0">
                <a:solidFill>
                  <a:srgbClr val="0F2D40"/>
                </a:solidFill>
                <a:latin typeface="Montserrat" panose="00000500000000000000" pitchFamily="2" charset="0"/>
              </a:rPr>
              <a:t>Diminuez les frustrations liées aux classements</a:t>
            </a:r>
          </a:p>
        </p:txBody>
      </p:sp>
    </p:spTree>
    <p:extLst>
      <p:ext uri="{BB962C8B-B14F-4D97-AF65-F5344CB8AC3E}">
        <p14:creationId xmlns:p14="http://schemas.microsoft.com/office/powerpoint/2010/main" val="3648809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Espace réservé du contenu 12">
            <a:extLst>
              <a:ext uri="{FF2B5EF4-FFF2-40B4-BE49-F238E27FC236}">
                <a16:creationId xmlns:a16="http://schemas.microsoft.com/office/drawing/2014/main" id="{42EE0409-4226-4A44-A287-8DD81AED8FF8}"/>
              </a:ext>
            </a:extLst>
          </p:cNvPr>
          <p:cNvSpPr>
            <a:spLocks noGrp="1"/>
          </p:cNvSpPr>
          <p:nvPr>
            <p:ph idx="1"/>
          </p:nvPr>
        </p:nvSpPr>
        <p:spPr>
          <a:xfrm>
            <a:off x="643792" y="1404028"/>
            <a:ext cx="10904415" cy="4634143"/>
          </a:xfrm>
        </p:spPr>
        <p:txBody>
          <a:bodyPr>
            <a:normAutofit fontScale="92500" lnSpcReduction="10000"/>
          </a:bodyPr>
          <a:lstStyle/>
          <a:p>
            <a:pPr>
              <a:spcBef>
                <a:spcPts val="1200"/>
              </a:spcBef>
              <a:spcAft>
                <a:spcPts val="1200"/>
              </a:spcAft>
            </a:pPr>
            <a:r>
              <a:rPr lang="fr-BE" sz="2800" dirty="0">
                <a:latin typeface="Montserrat" panose="00000500000000000000" pitchFamily="2" charset="0"/>
              </a:rPr>
              <a:t>Les demandes d’organisation de tournoi se font </a:t>
            </a:r>
            <a:r>
              <a:rPr lang="fr-BE" sz="2800" dirty="0">
                <a:latin typeface="Montserrat" panose="00000500000000000000" pitchFamily="2" charset="0"/>
                <a:hlinkClick r:id="rId3"/>
              </a:rPr>
              <a:t>en ligne</a:t>
            </a:r>
            <a:endParaRPr lang="fr-BE" sz="2800" dirty="0">
              <a:latin typeface="Montserrat" panose="00000500000000000000" pitchFamily="2" charset="0"/>
            </a:endParaRPr>
          </a:p>
          <a:p>
            <a:pPr>
              <a:spcBef>
                <a:spcPts val="1200"/>
              </a:spcBef>
              <a:spcAft>
                <a:spcPts val="1200"/>
              </a:spcAft>
            </a:pPr>
            <a:r>
              <a:rPr lang="fr-BE" sz="2800" dirty="0">
                <a:latin typeface="Montserrat" panose="00000500000000000000" pitchFamily="2" charset="0"/>
              </a:rPr>
              <a:t>Accès via le compte Club (</a:t>
            </a:r>
            <a:r>
              <a:rPr lang="fr-BE" sz="2800" b="1" dirty="0">
                <a:solidFill>
                  <a:srgbClr val="CD0041"/>
                </a:solidFill>
                <a:latin typeface="Montserrat" panose="00000500000000000000" pitchFamily="2" charset="0"/>
              </a:rPr>
              <a:t>LFBBClub***</a:t>
            </a:r>
            <a:r>
              <a:rPr lang="fr-BE" sz="2800" dirty="0">
                <a:latin typeface="Montserrat" panose="00000500000000000000" pitchFamily="2" charset="0"/>
              </a:rPr>
              <a:t>)</a:t>
            </a:r>
          </a:p>
          <a:p>
            <a:pPr>
              <a:spcBef>
                <a:spcPts val="1200"/>
              </a:spcBef>
              <a:spcAft>
                <a:spcPts val="1200"/>
              </a:spcAft>
            </a:pPr>
            <a:r>
              <a:rPr lang="fr-BE" sz="2800" dirty="0">
                <a:latin typeface="Montserrat" panose="00000500000000000000" pitchFamily="2" charset="0"/>
              </a:rPr>
              <a:t>Date de clôture : </a:t>
            </a:r>
            <a:r>
              <a:rPr lang="fr-BE" sz="2800" b="1" dirty="0">
                <a:solidFill>
                  <a:srgbClr val="CD0041"/>
                </a:solidFill>
                <a:latin typeface="Montserrat" panose="00000500000000000000" pitchFamily="2" charset="0"/>
              </a:rPr>
              <a:t>28/02</a:t>
            </a:r>
          </a:p>
          <a:p>
            <a:pPr>
              <a:spcBef>
                <a:spcPts val="1200"/>
              </a:spcBef>
              <a:spcAft>
                <a:spcPts val="1200"/>
              </a:spcAft>
            </a:pPr>
            <a:r>
              <a:rPr lang="fr-BE" dirty="0">
                <a:latin typeface="Montserrat" panose="00000500000000000000" pitchFamily="2" charset="0"/>
              </a:rPr>
              <a:t>Joueur </a:t>
            </a:r>
            <a:r>
              <a:rPr lang="fr-BE" b="1" dirty="0">
                <a:solidFill>
                  <a:srgbClr val="CD0041"/>
                </a:solidFill>
                <a:latin typeface="Montserrat" panose="00000500000000000000" pitchFamily="2" charset="0"/>
              </a:rPr>
              <a:t>loisir</a:t>
            </a:r>
            <a:r>
              <a:rPr lang="fr-BE" dirty="0">
                <a:latin typeface="Montserrat" panose="00000500000000000000" pitchFamily="2" charset="0"/>
              </a:rPr>
              <a:t> =&gt; 1 tournoi/saison (vérification par la LFBB)</a:t>
            </a:r>
          </a:p>
          <a:p>
            <a:pPr>
              <a:spcBef>
                <a:spcPts val="1200"/>
              </a:spcBef>
              <a:spcAft>
                <a:spcPts val="1200"/>
              </a:spcAft>
            </a:pPr>
            <a:r>
              <a:rPr lang="fr-FR" dirty="0">
                <a:latin typeface="Montserrat" panose="00000500000000000000" pitchFamily="2" charset="0"/>
              </a:rPr>
              <a:t>Le système de classement actuel est basé sur </a:t>
            </a:r>
            <a:r>
              <a:rPr lang="fr-FR" b="1" dirty="0">
                <a:solidFill>
                  <a:srgbClr val="CD0041"/>
                </a:solidFill>
                <a:latin typeface="Montserrat" panose="00000500000000000000" pitchFamily="2" charset="0"/>
              </a:rPr>
              <a:t>le niveau de l’adversaire </a:t>
            </a:r>
          </a:p>
          <a:p>
            <a:pPr lvl="1">
              <a:spcBef>
                <a:spcPts val="1200"/>
              </a:spcBef>
              <a:spcAft>
                <a:spcPts val="1200"/>
              </a:spcAft>
              <a:buFont typeface="Wingdings" panose="05000000000000000000" pitchFamily="2" charset="2"/>
              <a:buChar char="Ø"/>
            </a:pPr>
            <a:r>
              <a:rPr lang="fr-BE" dirty="0"/>
              <a:t>Il ne faut pas avoir peur d’une taille « réduite » de tableau</a:t>
            </a:r>
          </a:p>
          <a:p>
            <a:pPr>
              <a:spcBef>
                <a:spcPts val="1200"/>
              </a:spcBef>
              <a:spcAft>
                <a:spcPts val="1200"/>
              </a:spcAft>
            </a:pPr>
            <a:r>
              <a:rPr lang="fr-BE" sz="2800" dirty="0">
                <a:latin typeface="Montserrat" panose="00000500000000000000" pitchFamily="2" charset="0"/>
              </a:rPr>
              <a:t>Seuils de </a:t>
            </a:r>
            <a:r>
              <a:rPr lang="fr-BE" sz="2800" b="1" dirty="0">
                <a:solidFill>
                  <a:srgbClr val="CD0041"/>
                </a:solidFill>
                <a:latin typeface="Montserrat" panose="00000500000000000000" pitchFamily="2" charset="0"/>
              </a:rPr>
              <a:t>sécurité</a:t>
            </a:r>
          </a:p>
        </p:txBody>
      </p:sp>
      <p:sp>
        <p:nvSpPr>
          <p:cNvPr id="4" name="Rectangle 3">
            <a:extLst>
              <a:ext uri="{FF2B5EF4-FFF2-40B4-BE49-F238E27FC236}">
                <a16:creationId xmlns:a16="http://schemas.microsoft.com/office/drawing/2014/main" id="{BB794D13-CC07-4D42-AFA7-8A017B5BB01C}"/>
              </a:ext>
              <a:ext uri="{C183D7F6-B498-43B3-948B-1728B52AA6E4}">
                <adec:decorative xmlns:adec="http://schemas.microsoft.com/office/drawing/2017/decorative" val="1"/>
              </a:ext>
            </a:extLst>
          </p:cNvPr>
          <p:cNvSpPr/>
          <p:nvPr/>
        </p:nvSpPr>
        <p:spPr>
          <a:xfrm>
            <a:off x="11607800" y="0"/>
            <a:ext cx="584200" cy="584200"/>
          </a:xfrm>
          <a:prstGeom prst="rect">
            <a:avLst/>
          </a:prstGeom>
          <a:solidFill>
            <a:srgbClr val="CD00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sz="1400" noProof="1">
              <a:solidFill>
                <a:srgbClr val="0F2D40"/>
              </a:solidFill>
              <a:latin typeface="Montserrat" panose="00000500000000000000" pitchFamily="2" charset="0"/>
            </a:endParaRPr>
          </a:p>
        </p:txBody>
      </p:sp>
      <p:sp>
        <p:nvSpPr>
          <p:cNvPr id="5" name="Rectangle 4">
            <a:extLst>
              <a:ext uri="{FF2B5EF4-FFF2-40B4-BE49-F238E27FC236}">
                <a16:creationId xmlns:a16="http://schemas.microsoft.com/office/drawing/2014/main" id="{C4A71911-2F65-40FA-8D47-7174D5FDEFF3}"/>
              </a:ext>
              <a:ext uri="{C183D7F6-B498-43B3-948B-1728B52AA6E4}">
                <adec:decorative xmlns:adec="http://schemas.microsoft.com/office/drawing/2017/decorative" val="1"/>
              </a:ext>
            </a:extLst>
          </p:cNvPr>
          <p:cNvSpPr/>
          <p:nvPr/>
        </p:nvSpPr>
        <p:spPr>
          <a:xfrm>
            <a:off x="0" y="6273800"/>
            <a:ext cx="584200" cy="584200"/>
          </a:xfrm>
          <a:prstGeom prst="rect">
            <a:avLst/>
          </a:prstGeom>
          <a:solidFill>
            <a:srgbClr val="0F2D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sz="1400" noProof="1">
              <a:solidFill>
                <a:srgbClr val="0F2D40"/>
              </a:solidFill>
              <a:latin typeface="Montserrat" panose="00000500000000000000" pitchFamily="2" charset="0"/>
            </a:endParaRPr>
          </a:p>
        </p:txBody>
      </p:sp>
      <p:sp>
        <p:nvSpPr>
          <p:cNvPr id="6" name="Espace réservé de la date 4">
            <a:extLst>
              <a:ext uri="{FF2B5EF4-FFF2-40B4-BE49-F238E27FC236}">
                <a16:creationId xmlns:a16="http://schemas.microsoft.com/office/drawing/2014/main" id="{12DC400C-3853-4BD9-909D-5094BC9B6666}"/>
              </a:ext>
            </a:extLst>
          </p:cNvPr>
          <p:cNvSpPr txBox="1">
            <a:spLocks/>
          </p:cNvSpPr>
          <p:nvPr/>
        </p:nvSpPr>
        <p:spPr>
          <a:xfrm>
            <a:off x="838200" y="6356350"/>
            <a:ext cx="2743200" cy="365125"/>
          </a:xfrm>
          <a:prstGeom prst="rect">
            <a:avLst/>
          </a:prstGeom>
        </p:spPr>
        <p:txBody>
          <a:bodyPr vert="horz" lIns="91440" tIns="45720" rIns="91440" bIns="45720" rtlCol="0" anchor="ctr"/>
          <a:lstStyle>
            <a:defPPr rtl="0">
              <a:defRPr lang="fr-fr"/>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400" noProof="1">
                <a:solidFill>
                  <a:schemeClr val="bg1">
                    <a:lumMod val="75000"/>
                  </a:schemeClr>
                </a:solidFill>
                <a:latin typeface="Montserrat" panose="00000500000000000000" pitchFamily="2" charset="0"/>
              </a:rPr>
              <a:t>24/01/2022</a:t>
            </a:r>
          </a:p>
        </p:txBody>
      </p:sp>
      <p:sp>
        <p:nvSpPr>
          <p:cNvPr id="7" name="Espace réservé du numéro de diapositive 7">
            <a:extLst>
              <a:ext uri="{FF2B5EF4-FFF2-40B4-BE49-F238E27FC236}">
                <a16:creationId xmlns:a16="http://schemas.microsoft.com/office/drawing/2014/main" id="{5014E034-6FE7-4C11-943F-6710616C0CD5}"/>
              </a:ext>
            </a:extLst>
          </p:cNvPr>
          <p:cNvSpPr txBox="1">
            <a:spLocks/>
          </p:cNvSpPr>
          <p:nvPr/>
        </p:nvSpPr>
        <p:spPr>
          <a:xfrm>
            <a:off x="8610600" y="6356350"/>
            <a:ext cx="2743200" cy="365125"/>
          </a:xfrm>
          <a:prstGeom prst="rect">
            <a:avLst/>
          </a:prstGeom>
        </p:spPr>
        <p:txBody>
          <a:bodyPr vert="horz" lIns="91440" tIns="45720" rIns="91440" bIns="45720" rtlCol="0" anchor="ctr"/>
          <a:lstStyle>
            <a:defPPr rtl="0">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A4A7955-6230-48B4-BD8B-A7C460F75945}" type="slidenum">
              <a:rPr lang="fr-FR" sz="1400" noProof="1" smtClean="0">
                <a:solidFill>
                  <a:schemeClr val="bg1">
                    <a:lumMod val="75000"/>
                  </a:schemeClr>
                </a:solidFill>
                <a:latin typeface="Montserrat" panose="00000500000000000000" pitchFamily="2" charset="0"/>
              </a:rPr>
              <a:pPr/>
              <a:t>4</a:t>
            </a:fld>
            <a:endParaRPr lang="fr-FR" sz="1400" noProof="1">
              <a:solidFill>
                <a:schemeClr val="bg1">
                  <a:lumMod val="75000"/>
                </a:schemeClr>
              </a:solidFill>
              <a:latin typeface="Montserrat" panose="00000500000000000000" pitchFamily="2" charset="0"/>
            </a:endParaRPr>
          </a:p>
        </p:txBody>
      </p:sp>
      <p:sp>
        <p:nvSpPr>
          <p:cNvPr id="12" name="Titre 11">
            <a:extLst>
              <a:ext uri="{FF2B5EF4-FFF2-40B4-BE49-F238E27FC236}">
                <a16:creationId xmlns:a16="http://schemas.microsoft.com/office/drawing/2014/main" id="{0DC96D4E-BE6F-4ED9-9474-12DDCBBE5AC4}"/>
              </a:ext>
            </a:extLst>
          </p:cNvPr>
          <p:cNvSpPr>
            <a:spLocks noGrp="1"/>
          </p:cNvSpPr>
          <p:nvPr>
            <p:ph type="title"/>
          </p:nvPr>
        </p:nvSpPr>
        <p:spPr>
          <a:xfrm>
            <a:off x="838200" y="365126"/>
            <a:ext cx="10515600" cy="720724"/>
          </a:xfrm>
        </p:spPr>
        <p:txBody>
          <a:bodyPr>
            <a:noAutofit/>
          </a:bodyPr>
          <a:lstStyle/>
          <a:p>
            <a:pPr algn="ctr"/>
            <a:r>
              <a:rPr lang="fr-BE" sz="3200" b="1" dirty="0">
                <a:solidFill>
                  <a:srgbClr val="0F2D40"/>
                </a:solidFill>
                <a:latin typeface="Montserrat" panose="00000500000000000000" pitchFamily="2" charset="0"/>
              </a:rPr>
              <a:t>Rappels</a:t>
            </a:r>
            <a:endParaRPr lang="fr-BE" sz="3200" dirty="0">
              <a:solidFill>
                <a:srgbClr val="0F2D40"/>
              </a:solidFill>
              <a:latin typeface="Montserrat" panose="00000500000000000000" pitchFamily="2" charset="0"/>
            </a:endParaRPr>
          </a:p>
        </p:txBody>
      </p:sp>
    </p:spTree>
    <p:extLst>
      <p:ext uri="{BB962C8B-B14F-4D97-AF65-F5344CB8AC3E}">
        <p14:creationId xmlns:p14="http://schemas.microsoft.com/office/powerpoint/2010/main" val="174050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Espace réservé du contenu 12">
            <a:extLst>
              <a:ext uri="{FF2B5EF4-FFF2-40B4-BE49-F238E27FC236}">
                <a16:creationId xmlns:a16="http://schemas.microsoft.com/office/drawing/2014/main" id="{42EE0409-4226-4A44-A287-8DD81AED8FF8}"/>
              </a:ext>
            </a:extLst>
          </p:cNvPr>
          <p:cNvSpPr>
            <a:spLocks noGrp="1"/>
          </p:cNvSpPr>
          <p:nvPr>
            <p:ph idx="1"/>
          </p:nvPr>
        </p:nvSpPr>
        <p:spPr>
          <a:xfrm>
            <a:off x="838200" y="1473692"/>
            <a:ext cx="10515600" cy="4654391"/>
          </a:xfrm>
        </p:spPr>
        <p:txBody>
          <a:bodyPr>
            <a:normAutofit/>
          </a:bodyPr>
          <a:lstStyle/>
          <a:p>
            <a:pPr>
              <a:spcBef>
                <a:spcPts val="1200"/>
              </a:spcBef>
              <a:spcAft>
                <a:spcPts val="1200"/>
              </a:spcAft>
            </a:pPr>
            <a:r>
              <a:rPr lang="fr-FR" dirty="0">
                <a:latin typeface="Montserrat" panose="00000500000000000000" pitchFamily="2" charset="0"/>
              </a:rPr>
              <a:t>Pensez à organiser vos poules sur un seul jour </a:t>
            </a:r>
          </a:p>
          <a:p>
            <a:pPr lvl="1">
              <a:spcBef>
                <a:spcPts val="1200"/>
              </a:spcBef>
              <a:spcAft>
                <a:spcPts val="1200"/>
              </a:spcAft>
              <a:buFont typeface="Wingdings" panose="05000000000000000000" pitchFamily="2" charset="2"/>
              <a:buChar char="Ø"/>
            </a:pPr>
            <a:r>
              <a:rPr lang="fr-FR" dirty="0">
                <a:latin typeface="Montserrat" panose="00000500000000000000" pitchFamily="2" charset="0"/>
              </a:rPr>
              <a:t> Évitez de faire revenir des joueurs le dimanche pour un match sans intérêt</a:t>
            </a:r>
          </a:p>
          <a:p>
            <a:pPr marL="0" indent="0">
              <a:spcBef>
                <a:spcPts val="1200"/>
              </a:spcBef>
              <a:spcAft>
                <a:spcPts val="1200"/>
              </a:spcAft>
              <a:buNone/>
            </a:pPr>
            <a:endParaRPr lang="fr-FR" dirty="0">
              <a:latin typeface="Montserrat" panose="00000500000000000000" pitchFamily="2" charset="0"/>
            </a:endParaRPr>
          </a:p>
        </p:txBody>
      </p:sp>
      <p:sp>
        <p:nvSpPr>
          <p:cNvPr id="4" name="Rectangle 3">
            <a:extLst>
              <a:ext uri="{FF2B5EF4-FFF2-40B4-BE49-F238E27FC236}">
                <a16:creationId xmlns:a16="http://schemas.microsoft.com/office/drawing/2014/main" id="{BB794D13-CC07-4D42-AFA7-8A017B5BB01C}"/>
              </a:ext>
              <a:ext uri="{C183D7F6-B498-43B3-948B-1728B52AA6E4}">
                <adec:decorative xmlns:adec="http://schemas.microsoft.com/office/drawing/2017/decorative" val="1"/>
              </a:ext>
            </a:extLst>
          </p:cNvPr>
          <p:cNvSpPr/>
          <p:nvPr/>
        </p:nvSpPr>
        <p:spPr>
          <a:xfrm>
            <a:off x="11607800" y="0"/>
            <a:ext cx="584200" cy="584200"/>
          </a:xfrm>
          <a:prstGeom prst="rect">
            <a:avLst/>
          </a:prstGeom>
          <a:solidFill>
            <a:srgbClr val="CD00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1">
              <a:ln>
                <a:noFill/>
              </a:ln>
              <a:solidFill>
                <a:srgbClr val="0F2D40"/>
              </a:solidFill>
              <a:effectLst/>
              <a:uLnTx/>
              <a:uFillTx/>
              <a:latin typeface="Montserrat" panose="00000500000000000000" pitchFamily="2" charset="0"/>
              <a:ea typeface="+mn-ea"/>
              <a:cs typeface="+mn-cs"/>
            </a:endParaRPr>
          </a:p>
        </p:txBody>
      </p:sp>
      <p:sp>
        <p:nvSpPr>
          <p:cNvPr id="5" name="Rectangle 4">
            <a:extLst>
              <a:ext uri="{FF2B5EF4-FFF2-40B4-BE49-F238E27FC236}">
                <a16:creationId xmlns:a16="http://schemas.microsoft.com/office/drawing/2014/main" id="{C4A71911-2F65-40FA-8D47-7174D5FDEFF3}"/>
              </a:ext>
              <a:ext uri="{C183D7F6-B498-43B3-948B-1728B52AA6E4}">
                <adec:decorative xmlns:adec="http://schemas.microsoft.com/office/drawing/2017/decorative" val="1"/>
              </a:ext>
            </a:extLst>
          </p:cNvPr>
          <p:cNvSpPr/>
          <p:nvPr/>
        </p:nvSpPr>
        <p:spPr>
          <a:xfrm>
            <a:off x="0" y="6273800"/>
            <a:ext cx="584200" cy="584200"/>
          </a:xfrm>
          <a:prstGeom prst="rect">
            <a:avLst/>
          </a:prstGeom>
          <a:solidFill>
            <a:srgbClr val="0F2D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1">
              <a:ln>
                <a:noFill/>
              </a:ln>
              <a:solidFill>
                <a:srgbClr val="0F2D40"/>
              </a:solidFill>
              <a:effectLst/>
              <a:uLnTx/>
              <a:uFillTx/>
              <a:latin typeface="Montserrat" panose="00000500000000000000" pitchFamily="2" charset="0"/>
              <a:ea typeface="+mn-ea"/>
              <a:cs typeface="+mn-cs"/>
            </a:endParaRPr>
          </a:p>
        </p:txBody>
      </p:sp>
      <p:sp>
        <p:nvSpPr>
          <p:cNvPr id="6" name="Espace réservé de la date 4">
            <a:extLst>
              <a:ext uri="{FF2B5EF4-FFF2-40B4-BE49-F238E27FC236}">
                <a16:creationId xmlns:a16="http://schemas.microsoft.com/office/drawing/2014/main" id="{12DC400C-3853-4BD9-909D-5094BC9B6666}"/>
              </a:ext>
            </a:extLst>
          </p:cNvPr>
          <p:cNvSpPr txBox="1">
            <a:spLocks/>
          </p:cNvSpPr>
          <p:nvPr/>
        </p:nvSpPr>
        <p:spPr>
          <a:xfrm>
            <a:off x="838200" y="6356350"/>
            <a:ext cx="2743200" cy="365125"/>
          </a:xfrm>
          <a:prstGeom prst="rect">
            <a:avLst/>
          </a:prstGeom>
        </p:spPr>
        <p:txBody>
          <a:bodyPr vert="horz" lIns="91440" tIns="45720" rIns="91440" bIns="45720" rtlCol="0" anchor="ctr"/>
          <a:lstStyle>
            <a:defPPr rtl="0">
              <a:defRPr lang="fr-fr"/>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1">
                <a:ln>
                  <a:noFill/>
                </a:ln>
                <a:solidFill>
                  <a:prstClr val="white">
                    <a:lumMod val="75000"/>
                  </a:prstClr>
                </a:solidFill>
                <a:effectLst/>
                <a:uLnTx/>
                <a:uFillTx/>
                <a:latin typeface="Montserrat" panose="00000500000000000000" pitchFamily="2" charset="0"/>
                <a:ea typeface="+mn-ea"/>
                <a:cs typeface="+mn-cs"/>
              </a:rPr>
              <a:t>24/01/2022</a:t>
            </a:r>
          </a:p>
        </p:txBody>
      </p:sp>
      <p:sp>
        <p:nvSpPr>
          <p:cNvPr id="7" name="Espace réservé du numéro de diapositive 7">
            <a:extLst>
              <a:ext uri="{FF2B5EF4-FFF2-40B4-BE49-F238E27FC236}">
                <a16:creationId xmlns:a16="http://schemas.microsoft.com/office/drawing/2014/main" id="{5014E034-6FE7-4C11-943F-6710616C0CD5}"/>
              </a:ext>
            </a:extLst>
          </p:cNvPr>
          <p:cNvSpPr txBox="1">
            <a:spLocks/>
          </p:cNvSpPr>
          <p:nvPr/>
        </p:nvSpPr>
        <p:spPr>
          <a:xfrm>
            <a:off x="8610600" y="6356350"/>
            <a:ext cx="2743200" cy="365125"/>
          </a:xfrm>
          <a:prstGeom prst="rect">
            <a:avLst/>
          </a:prstGeom>
        </p:spPr>
        <p:txBody>
          <a:bodyPr vert="horz" lIns="91440" tIns="45720" rIns="91440" bIns="45720" rtlCol="0" anchor="ctr"/>
          <a:lstStyle>
            <a:defPPr rtl="0">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A4A7955-6230-48B4-BD8B-A7C460F75945}" type="slidenum">
              <a:rPr kumimoji="0" lang="fr-FR" sz="1400" b="0" i="0" u="none" strike="noStrike" kern="1200" cap="none" spc="0" normalizeH="0" baseline="0" noProof="1" smtClean="0">
                <a:ln>
                  <a:noFill/>
                </a:ln>
                <a:solidFill>
                  <a:prstClr val="white">
                    <a:lumMod val="75000"/>
                  </a:prstClr>
                </a:solidFill>
                <a:effectLst/>
                <a:uLnTx/>
                <a:uFillTx/>
                <a:latin typeface="Montserrat" panose="00000500000000000000"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fr-FR" sz="1400" b="0" i="0" u="none" strike="noStrike" kern="1200" cap="none" spc="0" normalizeH="0" baseline="0" noProof="1">
              <a:ln>
                <a:noFill/>
              </a:ln>
              <a:solidFill>
                <a:prstClr val="white">
                  <a:lumMod val="75000"/>
                </a:prstClr>
              </a:solidFill>
              <a:effectLst/>
              <a:uLnTx/>
              <a:uFillTx/>
              <a:latin typeface="Montserrat" panose="00000500000000000000" pitchFamily="2" charset="0"/>
              <a:ea typeface="+mn-ea"/>
              <a:cs typeface="+mn-cs"/>
            </a:endParaRPr>
          </a:p>
        </p:txBody>
      </p:sp>
      <p:sp>
        <p:nvSpPr>
          <p:cNvPr id="12" name="Titre 11">
            <a:extLst>
              <a:ext uri="{FF2B5EF4-FFF2-40B4-BE49-F238E27FC236}">
                <a16:creationId xmlns:a16="http://schemas.microsoft.com/office/drawing/2014/main" id="{0DC96D4E-BE6F-4ED9-9474-12DDCBBE5AC4}"/>
              </a:ext>
            </a:extLst>
          </p:cNvPr>
          <p:cNvSpPr>
            <a:spLocks noGrp="1"/>
          </p:cNvSpPr>
          <p:nvPr>
            <p:ph type="title"/>
          </p:nvPr>
        </p:nvSpPr>
        <p:spPr>
          <a:xfrm>
            <a:off x="838200" y="365126"/>
            <a:ext cx="10515600" cy="720724"/>
          </a:xfrm>
        </p:spPr>
        <p:txBody>
          <a:bodyPr>
            <a:noAutofit/>
          </a:bodyPr>
          <a:lstStyle/>
          <a:p>
            <a:pPr algn="ctr"/>
            <a:r>
              <a:rPr lang="fr-BE" sz="3200" b="1" dirty="0">
                <a:solidFill>
                  <a:srgbClr val="0F2D40"/>
                </a:solidFill>
                <a:latin typeface="Montserrat" panose="00000500000000000000" pitchFamily="2" charset="0"/>
              </a:rPr>
              <a:t>Évitez les déplacements inutiles</a:t>
            </a:r>
          </a:p>
        </p:txBody>
      </p:sp>
    </p:spTree>
    <p:extLst>
      <p:ext uri="{BB962C8B-B14F-4D97-AF65-F5344CB8AC3E}">
        <p14:creationId xmlns:p14="http://schemas.microsoft.com/office/powerpoint/2010/main" val="33894391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B794D13-CC07-4D42-AFA7-8A017B5BB01C}"/>
              </a:ext>
              <a:ext uri="{C183D7F6-B498-43B3-948B-1728B52AA6E4}">
                <adec:decorative xmlns:adec="http://schemas.microsoft.com/office/drawing/2017/decorative" val="1"/>
              </a:ext>
            </a:extLst>
          </p:cNvPr>
          <p:cNvSpPr/>
          <p:nvPr/>
        </p:nvSpPr>
        <p:spPr>
          <a:xfrm>
            <a:off x="11607800" y="0"/>
            <a:ext cx="584200" cy="584200"/>
          </a:xfrm>
          <a:prstGeom prst="rect">
            <a:avLst/>
          </a:prstGeom>
          <a:solidFill>
            <a:srgbClr val="CD00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sz="1400" noProof="1">
              <a:solidFill>
                <a:srgbClr val="0F2D40"/>
              </a:solidFill>
              <a:latin typeface="Montserrat" panose="00000500000000000000" pitchFamily="2" charset="0"/>
            </a:endParaRPr>
          </a:p>
        </p:txBody>
      </p:sp>
      <p:sp>
        <p:nvSpPr>
          <p:cNvPr id="5" name="Rectangle 4">
            <a:extLst>
              <a:ext uri="{FF2B5EF4-FFF2-40B4-BE49-F238E27FC236}">
                <a16:creationId xmlns:a16="http://schemas.microsoft.com/office/drawing/2014/main" id="{C4A71911-2F65-40FA-8D47-7174D5FDEFF3}"/>
              </a:ext>
              <a:ext uri="{C183D7F6-B498-43B3-948B-1728B52AA6E4}">
                <adec:decorative xmlns:adec="http://schemas.microsoft.com/office/drawing/2017/decorative" val="1"/>
              </a:ext>
            </a:extLst>
          </p:cNvPr>
          <p:cNvSpPr/>
          <p:nvPr/>
        </p:nvSpPr>
        <p:spPr>
          <a:xfrm>
            <a:off x="0" y="6273800"/>
            <a:ext cx="584200" cy="584200"/>
          </a:xfrm>
          <a:prstGeom prst="rect">
            <a:avLst/>
          </a:prstGeom>
          <a:solidFill>
            <a:srgbClr val="0F2D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sz="1400" noProof="1">
              <a:solidFill>
                <a:srgbClr val="0F2D40"/>
              </a:solidFill>
              <a:latin typeface="Montserrat" panose="00000500000000000000" pitchFamily="2" charset="0"/>
            </a:endParaRPr>
          </a:p>
        </p:txBody>
      </p:sp>
      <p:sp>
        <p:nvSpPr>
          <p:cNvPr id="7" name="Espace réservé du numéro de diapositive 7">
            <a:extLst>
              <a:ext uri="{FF2B5EF4-FFF2-40B4-BE49-F238E27FC236}">
                <a16:creationId xmlns:a16="http://schemas.microsoft.com/office/drawing/2014/main" id="{5014E034-6FE7-4C11-943F-6710616C0CD5}"/>
              </a:ext>
            </a:extLst>
          </p:cNvPr>
          <p:cNvSpPr txBox="1">
            <a:spLocks/>
          </p:cNvSpPr>
          <p:nvPr/>
        </p:nvSpPr>
        <p:spPr>
          <a:xfrm>
            <a:off x="8610600" y="6356350"/>
            <a:ext cx="2743200" cy="365125"/>
          </a:xfrm>
          <a:prstGeom prst="rect">
            <a:avLst/>
          </a:prstGeom>
        </p:spPr>
        <p:txBody>
          <a:bodyPr vert="horz" lIns="91440" tIns="45720" rIns="91440" bIns="45720" rtlCol="0" anchor="ctr"/>
          <a:lstStyle>
            <a:defPPr rtl="0">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A4A7955-6230-48B4-BD8B-A7C460F75945}" type="slidenum">
              <a:rPr lang="fr-FR" sz="1400" noProof="1" smtClean="0">
                <a:solidFill>
                  <a:schemeClr val="bg1">
                    <a:lumMod val="75000"/>
                  </a:schemeClr>
                </a:solidFill>
                <a:latin typeface="Montserrat" panose="00000500000000000000" pitchFamily="2" charset="0"/>
              </a:rPr>
              <a:pPr/>
              <a:t>41</a:t>
            </a:fld>
            <a:endParaRPr lang="fr-FR" sz="1400" noProof="1">
              <a:solidFill>
                <a:schemeClr val="bg1">
                  <a:lumMod val="75000"/>
                </a:schemeClr>
              </a:solidFill>
              <a:latin typeface="Montserrat" panose="00000500000000000000" pitchFamily="2" charset="0"/>
            </a:endParaRPr>
          </a:p>
        </p:txBody>
      </p:sp>
      <p:sp>
        <p:nvSpPr>
          <p:cNvPr id="12" name="Titre 11">
            <a:extLst>
              <a:ext uri="{FF2B5EF4-FFF2-40B4-BE49-F238E27FC236}">
                <a16:creationId xmlns:a16="http://schemas.microsoft.com/office/drawing/2014/main" id="{0DC96D4E-BE6F-4ED9-9474-12DDCBBE5AC4}"/>
              </a:ext>
            </a:extLst>
          </p:cNvPr>
          <p:cNvSpPr>
            <a:spLocks noGrp="1"/>
          </p:cNvSpPr>
          <p:nvPr>
            <p:ph type="title"/>
          </p:nvPr>
        </p:nvSpPr>
        <p:spPr>
          <a:xfrm>
            <a:off x="838200" y="365126"/>
            <a:ext cx="10515600" cy="720724"/>
          </a:xfrm>
        </p:spPr>
        <p:txBody>
          <a:bodyPr>
            <a:noAutofit/>
          </a:bodyPr>
          <a:lstStyle/>
          <a:p>
            <a:pPr algn="ctr"/>
            <a:r>
              <a:rPr lang="fr-BE" sz="3200" b="1" dirty="0">
                <a:solidFill>
                  <a:srgbClr val="0F2D40"/>
                </a:solidFill>
                <a:latin typeface="Montserrat" panose="00000500000000000000" pitchFamily="2" charset="0"/>
              </a:rPr>
              <a:t>Timing</a:t>
            </a:r>
            <a:br>
              <a:rPr lang="fr-BE" sz="3200" dirty="0">
                <a:solidFill>
                  <a:srgbClr val="0F2D40"/>
                </a:solidFill>
                <a:latin typeface="Montserrat" panose="00000500000000000000" pitchFamily="2" charset="0"/>
              </a:rPr>
            </a:br>
            <a:endParaRPr lang="fr-BE" sz="3200" dirty="0">
              <a:solidFill>
                <a:srgbClr val="0F2D40"/>
              </a:solidFill>
              <a:latin typeface="Montserrat" panose="00000500000000000000" pitchFamily="2" charset="0"/>
            </a:endParaRPr>
          </a:p>
        </p:txBody>
      </p:sp>
      <p:sp>
        <p:nvSpPr>
          <p:cNvPr id="10" name="Rectangle 9" descr="Enseignant">
            <a:extLst>
              <a:ext uri="{FF2B5EF4-FFF2-40B4-BE49-F238E27FC236}">
                <a16:creationId xmlns:a16="http://schemas.microsoft.com/office/drawing/2014/main" id="{B818FA6B-3DC5-4623-A5B4-2B3E9BB487D7}"/>
              </a:ext>
            </a:extLst>
          </p:cNvPr>
          <p:cNvSpPr/>
          <p:nvPr/>
        </p:nvSpPr>
        <p:spPr>
          <a:xfrm>
            <a:off x="1474362" y="2038928"/>
            <a:ext cx="1485526" cy="1485526"/>
          </a:xfrm>
          <a:prstGeom prst="rect">
            <a:avLst/>
          </a:prstGeom>
          <a: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p:spPr>
        <p:style>
          <a:lnRef idx="2">
            <a:schemeClr val="lt1">
              <a:alpha val="0"/>
              <a:hueOff val="0"/>
              <a:satOff val="0"/>
              <a:lumOff val="0"/>
              <a:alphaOff val="0"/>
            </a:schemeClr>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grpSp>
        <p:nvGrpSpPr>
          <p:cNvPr id="11" name="Groupe 10">
            <a:extLst>
              <a:ext uri="{FF2B5EF4-FFF2-40B4-BE49-F238E27FC236}">
                <a16:creationId xmlns:a16="http://schemas.microsoft.com/office/drawing/2014/main" id="{3538E76C-834B-4D54-B408-00B11238EB17}"/>
              </a:ext>
            </a:extLst>
          </p:cNvPr>
          <p:cNvGrpSpPr/>
          <p:nvPr/>
        </p:nvGrpSpPr>
        <p:grpSpPr>
          <a:xfrm>
            <a:off x="566541" y="3941571"/>
            <a:ext cx="3301169" cy="877500"/>
            <a:chOff x="174284" y="2688240"/>
            <a:chExt cx="3301169" cy="877500"/>
          </a:xfrm>
        </p:grpSpPr>
        <p:sp>
          <p:nvSpPr>
            <p:cNvPr id="22" name="Rectangle 21">
              <a:extLst>
                <a:ext uri="{FF2B5EF4-FFF2-40B4-BE49-F238E27FC236}">
                  <a16:creationId xmlns:a16="http://schemas.microsoft.com/office/drawing/2014/main" id="{F63B811E-D598-4E09-8B74-771A5DB0B433}"/>
                </a:ext>
              </a:extLst>
            </p:cNvPr>
            <p:cNvSpPr/>
            <p:nvPr/>
          </p:nvSpPr>
          <p:spPr>
            <a:xfrm>
              <a:off x="174284" y="2688240"/>
              <a:ext cx="3301169" cy="87750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3" name="ZoneTexte 22">
              <a:extLst>
                <a:ext uri="{FF2B5EF4-FFF2-40B4-BE49-F238E27FC236}">
                  <a16:creationId xmlns:a16="http://schemas.microsoft.com/office/drawing/2014/main" id="{864B667A-0ACE-4B56-87FB-9A96185AE7AF}"/>
                </a:ext>
              </a:extLst>
            </p:cNvPr>
            <p:cNvSpPr txBox="1"/>
            <p:nvPr/>
          </p:nvSpPr>
          <p:spPr>
            <a:xfrm>
              <a:off x="174284" y="2688240"/>
              <a:ext cx="3301169" cy="87750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1244600">
                <a:lnSpc>
                  <a:spcPct val="100000"/>
                </a:lnSpc>
                <a:spcBef>
                  <a:spcPct val="0"/>
                </a:spcBef>
                <a:spcAft>
                  <a:spcPct val="35000"/>
                </a:spcAft>
                <a:buNone/>
              </a:pPr>
              <a:r>
                <a:rPr lang="fr-BE" sz="2800" kern="1200" dirty="0">
                  <a:solidFill>
                    <a:srgbClr val="0F2D40"/>
                  </a:solidFill>
                  <a:latin typeface="Montserrat" panose="00000500000000000000" pitchFamily="2" charset="0"/>
                </a:rPr>
                <a:t>Introduction + Présentations</a:t>
              </a:r>
              <a:endParaRPr lang="en-US" sz="2800" kern="1200" dirty="0">
                <a:solidFill>
                  <a:srgbClr val="0F2D40"/>
                </a:solidFill>
                <a:latin typeface="Montserrat" panose="00000500000000000000" pitchFamily="2" charset="0"/>
              </a:endParaRPr>
            </a:p>
          </p:txBody>
        </p:sp>
      </p:grpSp>
      <p:sp>
        <p:nvSpPr>
          <p:cNvPr id="14" name="Rectangle 13" descr="Coche">
            <a:extLst>
              <a:ext uri="{FF2B5EF4-FFF2-40B4-BE49-F238E27FC236}">
                <a16:creationId xmlns:a16="http://schemas.microsoft.com/office/drawing/2014/main" id="{1C2DEFBD-493E-4B53-A37D-A5E43425EF8C}"/>
              </a:ext>
            </a:extLst>
          </p:cNvPr>
          <p:cNvSpPr/>
          <p:nvPr/>
        </p:nvSpPr>
        <p:spPr>
          <a:xfrm>
            <a:off x="5353237" y="2038928"/>
            <a:ext cx="1485526" cy="1485526"/>
          </a:xfrm>
          <a:prstGeom prst="rect">
            <a:avLst/>
          </a:prstGeom>
          <a: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p:spPr>
        <p:style>
          <a:lnRef idx="2">
            <a:schemeClr val="lt1">
              <a:alpha val="0"/>
              <a:hueOff val="0"/>
              <a:satOff val="0"/>
              <a:lumOff val="0"/>
              <a:alphaOff val="0"/>
            </a:schemeClr>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grpSp>
        <p:nvGrpSpPr>
          <p:cNvPr id="15" name="Groupe 14">
            <a:extLst>
              <a:ext uri="{FF2B5EF4-FFF2-40B4-BE49-F238E27FC236}">
                <a16:creationId xmlns:a16="http://schemas.microsoft.com/office/drawing/2014/main" id="{00193C97-262B-4686-A433-0664AD78C6C9}"/>
              </a:ext>
            </a:extLst>
          </p:cNvPr>
          <p:cNvGrpSpPr/>
          <p:nvPr/>
        </p:nvGrpSpPr>
        <p:grpSpPr>
          <a:xfrm>
            <a:off x="4445415" y="3941571"/>
            <a:ext cx="3301169" cy="877500"/>
            <a:chOff x="4053158" y="2688240"/>
            <a:chExt cx="3301169" cy="877500"/>
          </a:xfrm>
        </p:grpSpPr>
        <p:sp>
          <p:nvSpPr>
            <p:cNvPr id="20" name="Rectangle 19">
              <a:extLst>
                <a:ext uri="{FF2B5EF4-FFF2-40B4-BE49-F238E27FC236}">
                  <a16:creationId xmlns:a16="http://schemas.microsoft.com/office/drawing/2014/main" id="{FC49C634-D349-47A4-B75E-EAB9E778AC04}"/>
                </a:ext>
              </a:extLst>
            </p:cNvPr>
            <p:cNvSpPr/>
            <p:nvPr/>
          </p:nvSpPr>
          <p:spPr>
            <a:xfrm>
              <a:off x="4053158" y="2688240"/>
              <a:ext cx="3301169" cy="87750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1" name="ZoneTexte 20">
              <a:extLst>
                <a:ext uri="{FF2B5EF4-FFF2-40B4-BE49-F238E27FC236}">
                  <a16:creationId xmlns:a16="http://schemas.microsoft.com/office/drawing/2014/main" id="{2C06917E-009B-4AE6-96CD-56DF6DDE75F8}"/>
                </a:ext>
              </a:extLst>
            </p:cNvPr>
            <p:cNvSpPr txBox="1"/>
            <p:nvPr/>
          </p:nvSpPr>
          <p:spPr>
            <a:xfrm>
              <a:off x="4053158" y="2688240"/>
              <a:ext cx="3301169" cy="87750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1377950">
                <a:lnSpc>
                  <a:spcPct val="100000"/>
                </a:lnSpc>
                <a:spcBef>
                  <a:spcPct val="0"/>
                </a:spcBef>
                <a:spcAft>
                  <a:spcPct val="35000"/>
                </a:spcAft>
                <a:buNone/>
              </a:pPr>
              <a:r>
                <a:rPr lang="fr-BE" sz="2800" kern="1200" dirty="0">
                  <a:solidFill>
                    <a:srgbClr val="0F2D40"/>
                  </a:solidFill>
                  <a:latin typeface="Montserrat" panose="00000500000000000000" pitchFamily="2" charset="0"/>
                </a:rPr>
                <a:t>Explications</a:t>
              </a:r>
              <a:endParaRPr lang="en-US" sz="2800" kern="1200" dirty="0">
                <a:solidFill>
                  <a:srgbClr val="0F2D40"/>
                </a:solidFill>
                <a:latin typeface="Montserrat" panose="00000500000000000000" pitchFamily="2" charset="0"/>
              </a:endParaRPr>
            </a:p>
          </p:txBody>
        </p:sp>
      </p:grpSp>
      <p:sp>
        <p:nvSpPr>
          <p:cNvPr id="16" name="Rectangle 15" descr="Chat">
            <a:extLst>
              <a:ext uri="{FF2B5EF4-FFF2-40B4-BE49-F238E27FC236}">
                <a16:creationId xmlns:a16="http://schemas.microsoft.com/office/drawing/2014/main" id="{DD0F41E5-97E0-4300-B23C-1F1B40A1AC62}"/>
              </a:ext>
            </a:extLst>
          </p:cNvPr>
          <p:cNvSpPr/>
          <p:nvPr/>
        </p:nvSpPr>
        <p:spPr>
          <a:xfrm>
            <a:off x="9232111" y="2038928"/>
            <a:ext cx="1485526" cy="1485526"/>
          </a:xfrm>
          <a:prstGeom prst="rect">
            <a:avLst/>
          </a:prstGeom>
          <a: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p:spPr>
        <p:style>
          <a:lnRef idx="2">
            <a:schemeClr val="lt1">
              <a:alpha val="0"/>
              <a:hueOff val="0"/>
              <a:satOff val="0"/>
              <a:lumOff val="0"/>
              <a:alphaOff val="0"/>
            </a:schemeClr>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grpSp>
        <p:nvGrpSpPr>
          <p:cNvPr id="17" name="Groupe 16">
            <a:extLst>
              <a:ext uri="{FF2B5EF4-FFF2-40B4-BE49-F238E27FC236}">
                <a16:creationId xmlns:a16="http://schemas.microsoft.com/office/drawing/2014/main" id="{B74317D8-68A9-450E-83B1-9818B0E94D4E}"/>
              </a:ext>
            </a:extLst>
          </p:cNvPr>
          <p:cNvGrpSpPr/>
          <p:nvPr/>
        </p:nvGrpSpPr>
        <p:grpSpPr>
          <a:xfrm>
            <a:off x="8060788" y="3941571"/>
            <a:ext cx="3727938" cy="1485526"/>
            <a:chOff x="7932033" y="2688240"/>
            <a:chExt cx="3301169" cy="877500"/>
          </a:xfrm>
        </p:grpSpPr>
        <p:sp>
          <p:nvSpPr>
            <p:cNvPr id="18" name="Rectangle 17">
              <a:extLst>
                <a:ext uri="{FF2B5EF4-FFF2-40B4-BE49-F238E27FC236}">
                  <a16:creationId xmlns:a16="http://schemas.microsoft.com/office/drawing/2014/main" id="{CC7E3A37-B7FA-40C1-B1B9-B633A9955C31}"/>
                </a:ext>
              </a:extLst>
            </p:cNvPr>
            <p:cNvSpPr/>
            <p:nvPr/>
          </p:nvSpPr>
          <p:spPr>
            <a:xfrm>
              <a:off x="7932033" y="2688240"/>
              <a:ext cx="3301169" cy="87750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9" name="ZoneTexte 18">
              <a:extLst>
                <a:ext uri="{FF2B5EF4-FFF2-40B4-BE49-F238E27FC236}">
                  <a16:creationId xmlns:a16="http://schemas.microsoft.com/office/drawing/2014/main" id="{A6396008-CFDE-43AD-9A77-7C2AE9FDCBDD}"/>
                </a:ext>
              </a:extLst>
            </p:cNvPr>
            <p:cNvSpPr txBox="1"/>
            <p:nvPr/>
          </p:nvSpPr>
          <p:spPr>
            <a:xfrm>
              <a:off x="7932033" y="2688240"/>
              <a:ext cx="3301169" cy="87750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1377950">
                <a:lnSpc>
                  <a:spcPct val="100000"/>
                </a:lnSpc>
                <a:spcBef>
                  <a:spcPct val="0"/>
                </a:spcBef>
                <a:spcAft>
                  <a:spcPct val="35000"/>
                </a:spcAft>
                <a:buNone/>
              </a:pPr>
              <a:r>
                <a:rPr lang="fr-BE" sz="3600" b="1" kern="1200" dirty="0">
                  <a:solidFill>
                    <a:srgbClr val="0F2D40"/>
                  </a:solidFill>
                  <a:latin typeface="Montserrat" panose="00000500000000000000" pitchFamily="2" charset="0"/>
                </a:rPr>
                <a:t>Questions</a:t>
              </a:r>
            </a:p>
            <a:p>
              <a:pPr marL="0" lvl="0" indent="0" algn="ctr" defTabSz="1377950">
                <a:lnSpc>
                  <a:spcPct val="100000"/>
                </a:lnSpc>
                <a:spcBef>
                  <a:spcPct val="0"/>
                </a:spcBef>
                <a:spcAft>
                  <a:spcPct val="35000"/>
                </a:spcAft>
                <a:buNone/>
              </a:pPr>
              <a:r>
                <a:rPr lang="fr-BE" sz="3600" b="1" kern="1200" dirty="0">
                  <a:solidFill>
                    <a:srgbClr val="0F2D40"/>
                  </a:solidFill>
                  <a:latin typeface="Montserrat" panose="00000500000000000000" pitchFamily="2" charset="0"/>
                </a:rPr>
                <a:t>Réponses</a:t>
              </a:r>
              <a:endParaRPr lang="en-US" sz="3600" b="1" kern="1200" dirty="0">
                <a:solidFill>
                  <a:srgbClr val="0F2D40"/>
                </a:solidFill>
                <a:latin typeface="Montserrat" panose="00000500000000000000" pitchFamily="2" charset="0"/>
              </a:endParaRPr>
            </a:p>
          </p:txBody>
        </p:sp>
      </p:grpSp>
    </p:spTree>
    <p:extLst>
      <p:ext uri="{BB962C8B-B14F-4D97-AF65-F5344CB8AC3E}">
        <p14:creationId xmlns:p14="http://schemas.microsoft.com/office/powerpoint/2010/main" val="12583130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Espace réservé du contenu 12">
            <a:extLst>
              <a:ext uri="{FF2B5EF4-FFF2-40B4-BE49-F238E27FC236}">
                <a16:creationId xmlns:a16="http://schemas.microsoft.com/office/drawing/2014/main" id="{42EE0409-4226-4A44-A287-8DD81AED8FF8}"/>
              </a:ext>
            </a:extLst>
          </p:cNvPr>
          <p:cNvSpPr>
            <a:spLocks noGrp="1"/>
          </p:cNvSpPr>
          <p:nvPr>
            <p:ph idx="1"/>
          </p:nvPr>
        </p:nvSpPr>
        <p:spPr>
          <a:xfrm>
            <a:off x="838200" y="1473693"/>
            <a:ext cx="10515600" cy="4199138"/>
          </a:xfrm>
        </p:spPr>
        <p:txBody>
          <a:bodyPr>
            <a:normAutofit/>
          </a:bodyPr>
          <a:lstStyle/>
          <a:p>
            <a:pPr>
              <a:spcBef>
                <a:spcPts val="1200"/>
              </a:spcBef>
              <a:spcAft>
                <a:spcPts val="1200"/>
              </a:spcAft>
            </a:pPr>
            <a:r>
              <a:rPr lang="fr-FR" dirty="0">
                <a:latin typeface="Montserrat" panose="00000500000000000000" pitchFamily="2" charset="0"/>
              </a:rPr>
              <a:t>Comment l'organisateur peut-il détecter </a:t>
            </a:r>
            <a:r>
              <a:rPr lang="fr-FR" b="1" dirty="0">
                <a:solidFill>
                  <a:srgbClr val="CD0041"/>
                </a:solidFill>
                <a:latin typeface="Montserrat" panose="00000500000000000000" pitchFamily="2" charset="0"/>
              </a:rPr>
              <a:t>des joueurs loisirs </a:t>
            </a:r>
            <a:r>
              <a:rPr lang="fr-FR" dirty="0">
                <a:latin typeface="Montserrat" panose="00000500000000000000" pitchFamily="2" charset="0"/>
              </a:rPr>
              <a:t>à l'inscription ?</a:t>
            </a:r>
          </a:p>
          <a:p>
            <a:pPr lvl="1">
              <a:spcBef>
                <a:spcPts val="1200"/>
              </a:spcBef>
              <a:spcAft>
                <a:spcPts val="1200"/>
              </a:spcAft>
            </a:pPr>
            <a:r>
              <a:rPr lang="fr-FR" dirty="0">
                <a:latin typeface="Montserrat" panose="00000500000000000000" pitchFamily="2" charset="0"/>
              </a:rPr>
              <a:t>Le responsable compétition de la LFBB se charge de faire ces vérifications.</a:t>
            </a:r>
          </a:p>
          <a:p>
            <a:pPr>
              <a:spcBef>
                <a:spcPts val="1200"/>
              </a:spcBef>
              <a:spcAft>
                <a:spcPts val="1200"/>
              </a:spcAft>
            </a:pPr>
            <a:r>
              <a:rPr lang="fr-FR" dirty="0">
                <a:latin typeface="Montserrat" panose="00000500000000000000" pitchFamily="2" charset="0"/>
              </a:rPr>
              <a:t>Est-ce qu'on peut annoncer des séries distinctes puis </a:t>
            </a:r>
            <a:r>
              <a:rPr lang="fr-FR" b="1" dirty="0">
                <a:solidFill>
                  <a:srgbClr val="CD0041"/>
                </a:solidFill>
                <a:latin typeface="Montserrat" panose="00000500000000000000" pitchFamily="2" charset="0"/>
              </a:rPr>
              <a:t>regrouper</a:t>
            </a:r>
            <a:r>
              <a:rPr lang="fr-FR" dirty="0">
                <a:latin typeface="Montserrat" panose="00000500000000000000" pitchFamily="2" charset="0"/>
              </a:rPr>
              <a:t> au vu des inscriptions?</a:t>
            </a:r>
          </a:p>
          <a:p>
            <a:pPr lvl="1">
              <a:spcBef>
                <a:spcPts val="1200"/>
              </a:spcBef>
              <a:spcAft>
                <a:spcPts val="1200"/>
              </a:spcAft>
            </a:pPr>
            <a:r>
              <a:rPr lang="fr-FR" dirty="0">
                <a:latin typeface="Montserrat" panose="00000500000000000000" pitchFamily="2" charset="0"/>
              </a:rPr>
              <a:t>Les regroupements sont uniquement possibles lorsque le tableau est incomplet (moins de 4 joueurs ou 4 paires)</a:t>
            </a:r>
          </a:p>
        </p:txBody>
      </p:sp>
      <p:sp>
        <p:nvSpPr>
          <p:cNvPr id="4" name="Rectangle 3">
            <a:extLst>
              <a:ext uri="{FF2B5EF4-FFF2-40B4-BE49-F238E27FC236}">
                <a16:creationId xmlns:a16="http://schemas.microsoft.com/office/drawing/2014/main" id="{BB794D13-CC07-4D42-AFA7-8A017B5BB01C}"/>
              </a:ext>
              <a:ext uri="{C183D7F6-B498-43B3-948B-1728B52AA6E4}">
                <adec:decorative xmlns:adec="http://schemas.microsoft.com/office/drawing/2017/decorative" val="1"/>
              </a:ext>
            </a:extLst>
          </p:cNvPr>
          <p:cNvSpPr/>
          <p:nvPr/>
        </p:nvSpPr>
        <p:spPr>
          <a:xfrm>
            <a:off x="11607800" y="0"/>
            <a:ext cx="584200" cy="584200"/>
          </a:xfrm>
          <a:prstGeom prst="rect">
            <a:avLst/>
          </a:prstGeom>
          <a:solidFill>
            <a:srgbClr val="CD00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sz="1400" noProof="1">
              <a:solidFill>
                <a:srgbClr val="0F2D40"/>
              </a:solidFill>
              <a:latin typeface="Montserrat" panose="00000500000000000000" pitchFamily="2" charset="0"/>
            </a:endParaRPr>
          </a:p>
        </p:txBody>
      </p:sp>
      <p:sp>
        <p:nvSpPr>
          <p:cNvPr id="5" name="Rectangle 4">
            <a:extLst>
              <a:ext uri="{FF2B5EF4-FFF2-40B4-BE49-F238E27FC236}">
                <a16:creationId xmlns:a16="http://schemas.microsoft.com/office/drawing/2014/main" id="{C4A71911-2F65-40FA-8D47-7174D5FDEFF3}"/>
              </a:ext>
              <a:ext uri="{C183D7F6-B498-43B3-948B-1728B52AA6E4}">
                <adec:decorative xmlns:adec="http://schemas.microsoft.com/office/drawing/2017/decorative" val="1"/>
              </a:ext>
            </a:extLst>
          </p:cNvPr>
          <p:cNvSpPr/>
          <p:nvPr/>
        </p:nvSpPr>
        <p:spPr>
          <a:xfrm>
            <a:off x="0" y="6273800"/>
            <a:ext cx="584200" cy="584200"/>
          </a:xfrm>
          <a:prstGeom prst="rect">
            <a:avLst/>
          </a:prstGeom>
          <a:solidFill>
            <a:srgbClr val="0F2D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sz="1400" noProof="1">
              <a:solidFill>
                <a:srgbClr val="0F2D40"/>
              </a:solidFill>
              <a:latin typeface="Montserrat" panose="00000500000000000000" pitchFamily="2" charset="0"/>
            </a:endParaRPr>
          </a:p>
        </p:txBody>
      </p:sp>
      <p:sp>
        <p:nvSpPr>
          <p:cNvPr id="6" name="Espace réservé de la date 4">
            <a:extLst>
              <a:ext uri="{FF2B5EF4-FFF2-40B4-BE49-F238E27FC236}">
                <a16:creationId xmlns:a16="http://schemas.microsoft.com/office/drawing/2014/main" id="{12DC400C-3853-4BD9-909D-5094BC9B6666}"/>
              </a:ext>
            </a:extLst>
          </p:cNvPr>
          <p:cNvSpPr txBox="1">
            <a:spLocks/>
          </p:cNvSpPr>
          <p:nvPr/>
        </p:nvSpPr>
        <p:spPr>
          <a:xfrm>
            <a:off x="838200" y="6356350"/>
            <a:ext cx="2743200" cy="365125"/>
          </a:xfrm>
          <a:prstGeom prst="rect">
            <a:avLst/>
          </a:prstGeom>
        </p:spPr>
        <p:txBody>
          <a:bodyPr vert="horz" lIns="91440" tIns="45720" rIns="91440" bIns="45720" rtlCol="0" anchor="ctr"/>
          <a:lstStyle>
            <a:defPPr rtl="0">
              <a:defRPr lang="fr-fr"/>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400" noProof="1">
                <a:solidFill>
                  <a:schemeClr val="bg1">
                    <a:lumMod val="75000"/>
                  </a:schemeClr>
                </a:solidFill>
                <a:latin typeface="Montserrat" panose="00000500000000000000" pitchFamily="2" charset="0"/>
              </a:rPr>
              <a:t>24/01/2022</a:t>
            </a:r>
          </a:p>
        </p:txBody>
      </p:sp>
      <p:sp>
        <p:nvSpPr>
          <p:cNvPr id="7" name="Espace réservé du numéro de diapositive 7">
            <a:extLst>
              <a:ext uri="{FF2B5EF4-FFF2-40B4-BE49-F238E27FC236}">
                <a16:creationId xmlns:a16="http://schemas.microsoft.com/office/drawing/2014/main" id="{5014E034-6FE7-4C11-943F-6710616C0CD5}"/>
              </a:ext>
            </a:extLst>
          </p:cNvPr>
          <p:cNvSpPr txBox="1">
            <a:spLocks/>
          </p:cNvSpPr>
          <p:nvPr/>
        </p:nvSpPr>
        <p:spPr>
          <a:xfrm>
            <a:off x="8610600" y="6356350"/>
            <a:ext cx="2743200" cy="365125"/>
          </a:xfrm>
          <a:prstGeom prst="rect">
            <a:avLst/>
          </a:prstGeom>
        </p:spPr>
        <p:txBody>
          <a:bodyPr vert="horz" lIns="91440" tIns="45720" rIns="91440" bIns="45720" rtlCol="0" anchor="ctr"/>
          <a:lstStyle>
            <a:defPPr rtl="0">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A4A7955-6230-48B4-BD8B-A7C460F75945}" type="slidenum">
              <a:rPr lang="fr-FR" sz="1400" noProof="1" smtClean="0">
                <a:solidFill>
                  <a:schemeClr val="bg1">
                    <a:lumMod val="75000"/>
                  </a:schemeClr>
                </a:solidFill>
                <a:latin typeface="Montserrat" panose="00000500000000000000" pitchFamily="2" charset="0"/>
              </a:rPr>
              <a:pPr/>
              <a:t>42</a:t>
            </a:fld>
            <a:endParaRPr lang="fr-FR" sz="1400" noProof="1">
              <a:solidFill>
                <a:schemeClr val="bg1">
                  <a:lumMod val="75000"/>
                </a:schemeClr>
              </a:solidFill>
              <a:latin typeface="Montserrat" panose="00000500000000000000" pitchFamily="2" charset="0"/>
            </a:endParaRPr>
          </a:p>
        </p:txBody>
      </p:sp>
      <p:sp>
        <p:nvSpPr>
          <p:cNvPr id="12" name="Titre 11">
            <a:extLst>
              <a:ext uri="{FF2B5EF4-FFF2-40B4-BE49-F238E27FC236}">
                <a16:creationId xmlns:a16="http://schemas.microsoft.com/office/drawing/2014/main" id="{0DC96D4E-BE6F-4ED9-9474-12DDCBBE5AC4}"/>
              </a:ext>
            </a:extLst>
          </p:cNvPr>
          <p:cNvSpPr>
            <a:spLocks noGrp="1"/>
          </p:cNvSpPr>
          <p:nvPr>
            <p:ph type="title"/>
          </p:nvPr>
        </p:nvSpPr>
        <p:spPr>
          <a:xfrm>
            <a:off x="838200" y="365126"/>
            <a:ext cx="10515600" cy="720724"/>
          </a:xfrm>
        </p:spPr>
        <p:txBody>
          <a:bodyPr>
            <a:noAutofit/>
          </a:bodyPr>
          <a:lstStyle/>
          <a:p>
            <a:pPr algn="ctr"/>
            <a:r>
              <a:rPr lang="fr-BE" sz="3200" b="1" dirty="0">
                <a:solidFill>
                  <a:srgbClr val="0F2D40"/>
                </a:solidFill>
                <a:latin typeface="Montserrat" panose="00000500000000000000" pitchFamily="2" charset="0"/>
              </a:rPr>
              <a:t>Questions/réponses</a:t>
            </a:r>
            <a:endParaRPr lang="fr-BE" sz="3200" dirty="0">
              <a:solidFill>
                <a:srgbClr val="0F2D40"/>
              </a:solidFill>
              <a:latin typeface="Montserrat" panose="00000500000000000000" pitchFamily="2" charset="0"/>
            </a:endParaRPr>
          </a:p>
        </p:txBody>
      </p:sp>
    </p:spTree>
    <p:extLst>
      <p:ext uri="{BB962C8B-B14F-4D97-AF65-F5344CB8AC3E}">
        <p14:creationId xmlns:p14="http://schemas.microsoft.com/office/powerpoint/2010/main" val="2176435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Espace réservé du contenu 12">
            <a:extLst>
              <a:ext uri="{FF2B5EF4-FFF2-40B4-BE49-F238E27FC236}">
                <a16:creationId xmlns:a16="http://schemas.microsoft.com/office/drawing/2014/main" id="{42EE0409-4226-4A44-A287-8DD81AED8FF8}"/>
              </a:ext>
            </a:extLst>
          </p:cNvPr>
          <p:cNvSpPr>
            <a:spLocks noGrp="1"/>
          </p:cNvSpPr>
          <p:nvPr>
            <p:ph idx="1"/>
          </p:nvPr>
        </p:nvSpPr>
        <p:spPr>
          <a:xfrm>
            <a:off x="838200" y="1473692"/>
            <a:ext cx="10515600" cy="4800107"/>
          </a:xfrm>
        </p:spPr>
        <p:txBody>
          <a:bodyPr>
            <a:normAutofit/>
          </a:bodyPr>
          <a:lstStyle/>
          <a:p>
            <a:pPr>
              <a:spcBef>
                <a:spcPts val="1200"/>
              </a:spcBef>
              <a:spcAft>
                <a:spcPts val="1200"/>
              </a:spcAft>
            </a:pPr>
            <a:r>
              <a:rPr lang="fr-FR" dirty="0">
                <a:latin typeface="Montserrat" panose="00000500000000000000" pitchFamily="2" charset="0"/>
              </a:rPr>
              <a:t>Dans un tournoi en </a:t>
            </a:r>
            <a:r>
              <a:rPr lang="fr-FR" b="1" dirty="0">
                <a:solidFill>
                  <a:srgbClr val="CD0041"/>
                </a:solidFill>
                <a:latin typeface="Montserrat" panose="00000500000000000000" pitchFamily="2" charset="0"/>
              </a:rPr>
              <a:t>classement distinct</a:t>
            </a:r>
            <a:r>
              <a:rPr lang="fr-FR" dirty="0">
                <a:latin typeface="Montserrat" panose="00000500000000000000" pitchFamily="2" charset="0"/>
              </a:rPr>
              <a:t>, une paire peut-elle être composée de deux joueurs ayant 3 classements de différence ?</a:t>
            </a:r>
          </a:p>
          <a:p>
            <a:pPr lvl="1">
              <a:spcBef>
                <a:spcPts val="1200"/>
              </a:spcBef>
              <a:spcAft>
                <a:spcPts val="1200"/>
              </a:spcAft>
            </a:pPr>
            <a:r>
              <a:rPr lang="fr-FR" dirty="0">
                <a:latin typeface="Montserrat" panose="00000500000000000000" pitchFamily="2" charset="0"/>
              </a:rPr>
              <a:t>Non</a:t>
            </a:r>
          </a:p>
          <a:p>
            <a:pPr>
              <a:spcBef>
                <a:spcPts val="1200"/>
              </a:spcBef>
              <a:spcAft>
                <a:spcPts val="1200"/>
              </a:spcAft>
            </a:pPr>
            <a:r>
              <a:rPr lang="fr-FR" dirty="0">
                <a:latin typeface="Montserrat" panose="00000500000000000000" pitchFamily="2" charset="0"/>
              </a:rPr>
              <a:t>Que se passe-t-il au niveau des volants si une série 11/12 est scindée en deux tableaux en classement distinct (à la clôture des inscriptions) ?</a:t>
            </a:r>
          </a:p>
          <a:p>
            <a:pPr lvl="1">
              <a:spcBef>
                <a:spcPts val="1200"/>
              </a:spcBef>
              <a:spcAft>
                <a:spcPts val="1200"/>
              </a:spcAft>
            </a:pPr>
            <a:r>
              <a:rPr lang="fr-FR" dirty="0">
                <a:latin typeface="Montserrat" panose="00000500000000000000" pitchFamily="2" charset="0"/>
              </a:rPr>
              <a:t>Tableau 11 : volants en plumes</a:t>
            </a:r>
          </a:p>
          <a:p>
            <a:pPr lvl="1">
              <a:spcBef>
                <a:spcPts val="1200"/>
              </a:spcBef>
              <a:spcAft>
                <a:spcPts val="1200"/>
              </a:spcAft>
            </a:pPr>
            <a:r>
              <a:rPr lang="fr-FR" dirty="0">
                <a:latin typeface="Montserrat" panose="00000500000000000000" pitchFamily="2" charset="0"/>
              </a:rPr>
              <a:t>Tableau 12 : volants synthétiques</a:t>
            </a:r>
          </a:p>
        </p:txBody>
      </p:sp>
      <p:sp>
        <p:nvSpPr>
          <p:cNvPr id="4" name="Rectangle 3">
            <a:extLst>
              <a:ext uri="{FF2B5EF4-FFF2-40B4-BE49-F238E27FC236}">
                <a16:creationId xmlns:a16="http://schemas.microsoft.com/office/drawing/2014/main" id="{BB794D13-CC07-4D42-AFA7-8A017B5BB01C}"/>
              </a:ext>
              <a:ext uri="{C183D7F6-B498-43B3-948B-1728B52AA6E4}">
                <adec:decorative xmlns:adec="http://schemas.microsoft.com/office/drawing/2017/decorative" val="1"/>
              </a:ext>
            </a:extLst>
          </p:cNvPr>
          <p:cNvSpPr/>
          <p:nvPr/>
        </p:nvSpPr>
        <p:spPr>
          <a:xfrm>
            <a:off x="11607800" y="0"/>
            <a:ext cx="584200" cy="584200"/>
          </a:xfrm>
          <a:prstGeom prst="rect">
            <a:avLst/>
          </a:prstGeom>
          <a:solidFill>
            <a:srgbClr val="CD00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sz="1400" noProof="1">
              <a:solidFill>
                <a:srgbClr val="0F2D40"/>
              </a:solidFill>
              <a:latin typeface="Montserrat" panose="00000500000000000000" pitchFamily="2" charset="0"/>
            </a:endParaRPr>
          </a:p>
        </p:txBody>
      </p:sp>
      <p:sp>
        <p:nvSpPr>
          <p:cNvPr id="5" name="Rectangle 4">
            <a:extLst>
              <a:ext uri="{FF2B5EF4-FFF2-40B4-BE49-F238E27FC236}">
                <a16:creationId xmlns:a16="http://schemas.microsoft.com/office/drawing/2014/main" id="{C4A71911-2F65-40FA-8D47-7174D5FDEFF3}"/>
              </a:ext>
              <a:ext uri="{C183D7F6-B498-43B3-948B-1728B52AA6E4}">
                <adec:decorative xmlns:adec="http://schemas.microsoft.com/office/drawing/2017/decorative" val="1"/>
              </a:ext>
            </a:extLst>
          </p:cNvPr>
          <p:cNvSpPr/>
          <p:nvPr/>
        </p:nvSpPr>
        <p:spPr>
          <a:xfrm>
            <a:off x="0" y="6273800"/>
            <a:ext cx="584200" cy="584200"/>
          </a:xfrm>
          <a:prstGeom prst="rect">
            <a:avLst/>
          </a:prstGeom>
          <a:solidFill>
            <a:srgbClr val="0F2D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sz="1400" noProof="1">
              <a:solidFill>
                <a:srgbClr val="0F2D40"/>
              </a:solidFill>
              <a:latin typeface="Montserrat" panose="00000500000000000000" pitchFamily="2" charset="0"/>
            </a:endParaRPr>
          </a:p>
        </p:txBody>
      </p:sp>
      <p:sp>
        <p:nvSpPr>
          <p:cNvPr id="6" name="Espace réservé de la date 4">
            <a:extLst>
              <a:ext uri="{FF2B5EF4-FFF2-40B4-BE49-F238E27FC236}">
                <a16:creationId xmlns:a16="http://schemas.microsoft.com/office/drawing/2014/main" id="{12DC400C-3853-4BD9-909D-5094BC9B6666}"/>
              </a:ext>
            </a:extLst>
          </p:cNvPr>
          <p:cNvSpPr txBox="1">
            <a:spLocks/>
          </p:cNvSpPr>
          <p:nvPr/>
        </p:nvSpPr>
        <p:spPr>
          <a:xfrm>
            <a:off x="838200" y="6356350"/>
            <a:ext cx="2743200" cy="365125"/>
          </a:xfrm>
          <a:prstGeom prst="rect">
            <a:avLst/>
          </a:prstGeom>
        </p:spPr>
        <p:txBody>
          <a:bodyPr vert="horz" lIns="91440" tIns="45720" rIns="91440" bIns="45720" rtlCol="0" anchor="ctr"/>
          <a:lstStyle>
            <a:defPPr rtl="0">
              <a:defRPr lang="fr-fr"/>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400" noProof="1">
                <a:solidFill>
                  <a:schemeClr val="bg1">
                    <a:lumMod val="75000"/>
                  </a:schemeClr>
                </a:solidFill>
                <a:latin typeface="Montserrat" panose="00000500000000000000" pitchFamily="2" charset="0"/>
              </a:rPr>
              <a:t>24/01/2022</a:t>
            </a:r>
          </a:p>
        </p:txBody>
      </p:sp>
      <p:sp>
        <p:nvSpPr>
          <p:cNvPr id="7" name="Espace réservé du numéro de diapositive 7">
            <a:extLst>
              <a:ext uri="{FF2B5EF4-FFF2-40B4-BE49-F238E27FC236}">
                <a16:creationId xmlns:a16="http://schemas.microsoft.com/office/drawing/2014/main" id="{5014E034-6FE7-4C11-943F-6710616C0CD5}"/>
              </a:ext>
            </a:extLst>
          </p:cNvPr>
          <p:cNvSpPr txBox="1">
            <a:spLocks/>
          </p:cNvSpPr>
          <p:nvPr/>
        </p:nvSpPr>
        <p:spPr>
          <a:xfrm>
            <a:off x="8610600" y="6356350"/>
            <a:ext cx="2743200" cy="365125"/>
          </a:xfrm>
          <a:prstGeom prst="rect">
            <a:avLst/>
          </a:prstGeom>
        </p:spPr>
        <p:txBody>
          <a:bodyPr vert="horz" lIns="91440" tIns="45720" rIns="91440" bIns="45720" rtlCol="0" anchor="ctr"/>
          <a:lstStyle>
            <a:defPPr rtl="0">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A4A7955-6230-48B4-BD8B-A7C460F75945}" type="slidenum">
              <a:rPr lang="fr-FR" sz="1400" noProof="1" smtClean="0">
                <a:solidFill>
                  <a:schemeClr val="bg1">
                    <a:lumMod val="75000"/>
                  </a:schemeClr>
                </a:solidFill>
                <a:latin typeface="Montserrat" panose="00000500000000000000" pitchFamily="2" charset="0"/>
              </a:rPr>
              <a:pPr/>
              <a:t>43</a:t>
            </a:fld>
            <a:endParaRPr lang="fr-FR" sz="1400" noProof="1">
              <a:solidFill>
                <a:schemeClr val="bg1">
                  <a:lumMod val="75000"/>
                </a:schemeClr>
              </a:solidFill>
              <a:latin typeface="Montserrat" panose="00000500000000000000" pitchFamily="2" charset="0"/>
            </a:endParaRPr>
          </a:p>
        </p:txBody>
      </p:sp>
      <p:sp>
        <p:nvSpPr>
          <p:cNvPr id="12" name="Titre 11">
            <a:extLst>
              <a:ext uri="{FF2B5EF4-FFF2-40B4-BE49-F238E27FC236}">
                <a16:creationId xmlns:a16="http://schemas.microsoft.com/office/drawing/2014/main" id="{0DC96D4E-BE6F-4ED9-9474-12DDCBBE5AC4}"/>
              </a:ext>
            </a:extLst>
          </p:cNvPr>
          <p:cNvSpPr>
            <a:spLocks noGrp="1"/>
          </p:cNvSpPr>
          <p:nvPr>
            <p:ph type="title"/>
          </p:nvPr>
        </p:nvSpPr>
        <p:spPr>
          <a:xfrm>
            <a:off x="838200" y="365126"/>
            <a:ext cx="10515600" cy="720724"/>
          </a:xfrm>
        </p:spPr>
        <p:txBody>
          <a:bodyPr>
            <a:noAutofit/>
          </a:bodyPr>
          <a:lstStyle/>
          <a:p>
            <a:pPr algn="ctr"/>
            <a:r>
              <a:rPr lang="fr-BE" sz="3200" b="1" dirty="0">
                <a:solidFill>
                  <a:srgbClr val="0F2D40"/>
                </a:solidFill>
                <a:latin typeface="Montserrat" panose="00000500000000000000" pitchFamily="2" charset="0"/>
              </a:rPr>
              <a:t>Questions/réponses</a:t>
            </a:r>
            <a:endParaRPr lang="fr-BE" sz="3200" dirty="0">
              <a:solidFill>
                <a:srgbClr val="0F2D40"/>
              </a:solidFill>
              <a:latin typeface="Montserrat" panose="00000500000000000000" pitchFamily="2" charset="0"/>
            </a:endParaRPr>
          </a:p>
        </p:txBody>
      </p:sp>
    </p:spTree>
    <p:extLst>
      <p:ext uri="{BB962C8B-B14F-4D97-AF65-F5344CB8AC3E}">
        <p14:creationId xmlns:p14="http://schemas.microsoft.com/office/powerpoint/2010/main" val="38543900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35AE457D-0397-41A5-A1CF-4C80622841D7}"/>
              </a:ext>
              <a:ext uri="{C183D7F6-B498-43B3-948B-1728B52AA6E4}">
                <adec:decorative xmlns:adec="http://schemas.microsoft.com/office/drawing/2017/decorative" val="1"/>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1641" t="2344" r="1797" b="17981"/>
          <a:stretch/>
        </p:blipFill>
        <p:spPr>
          <a:xfrm>
            <a:off x="209550" y="190500"/>
            <a:ext cx="11772901" cy="6477000"/>
          </a:xfrm>
          <a:prstGeom prst="rect">
            <a:avLst/>
          </a:prstGeom>
        </p:spPr>
      </p:pic>
      <p:sp>
        <p:nvSpPr>
          <p:cNvPr id="6" name="Rectangle 5">
            <a:extLst>
              <a:ext uri="{FF2B5EF4-FFF2-40B4-BE49-F238E27FC236}">
                <a16:creationId xmlns:a16="http://schemas.microsoft.com/office/drawing/2014/main" id="{3016AF48-2AA8-4B78-82AB-CE8B9E71F21F}"/>
              </a:ext>
              <a:ext uri="{C183D7F6-B498-43B3-948B-1728B52AA6E4}">
                <adec:decorative xmlns:adec="http://schemas.microsoft.com/office/drawing/2017/decorative" val="1"/>
              </a:ext>
            </a:extLst>
          </p:cNvPr>
          <p:cNvSpPr/>
          <p:nvPr/>
        </p:nvSpPr>
        <p:spPr>
          <a:xfrm>
            <a:off x="0" y="3865231"/>
            <a:ext cx="12192000" cy="1436672"/>
          </a:xfrm>
          <a:prstGeom prst="rect">
            <a:avLst/>
          </a:prstGeom>
          <a:solidFill>
            <a:srgbClr val="CD0041">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dirty="0"/>
          </a:p>
        </p:txBody>
      </p:sp>
      <p:sp>
        <p:nvSpPr>
          <p:cNvPr id="8" name="Zone de texte 7">
            <a:extLst>
              <a:ext uri="{FF2B5EF4-FFF2-40B4-BE49-F238E27FC236}">
                <a16:creationId xmlns:a16="http://schemas.microsoft.com/office/drawing/2014/main" id="{3DC4CCBA-12AD-4433-A381-A03661E3D927}"/>
              </a:ext>
            </a:extLst>
          </p:cNvPr>
          <p:cNvSpPr txBox="1"/>
          <p:nvPr/>
        </p:nvSpPr>
        <p:spPr>
          <a:xfrm>
            <a:off x="3202669" y="4121902"/>
            <a:ext cx="5786662" cy="923330"/>
          </a:xfrm>
          <a:prstGeom prst="rect">
            <a:avLst/>
          </a:prstGeom>
          <a:noFill/>
        </p:spPr>
        <p:txBody>
          <a:bodyPr wrap="square" lIns="0" tIns="0" rIns="0" bIns="0" rtlCol="0" anchor="ctr">
            <a:spAutoFit/>
          </a:bodyPr>
          <a:lstStyle/>
          <a:p>
            <a:pPr algn="ctr" rtl="0"/>
            <a:r>
              <a:rPr lang="fr-FR" sz="6000" b="1" dirty="0">
                <a:solidFill>
                  <a:schemeClr val="bg1"/>
                </a:solidFill>
                <a:latin typeface="Montserrat" panose="00000500000000000000" pitchFamily="2" charset="0"/>
              </a:rPr>
              <a:t>MERCI</a:t>
            </a:r>
            <a:endParaRPr lang="fr-FR" sz="6600" dirty="0">
              <a:solidFill>
                <a:schemeClr val="bg1"/>
              </a:solidFill>
              <a:latin typeface="Montserrat" panose="00000500000000000000" pitchFamily="2" charset="0"/>
            </a:endParaRPr>
          </a:p>
        </p:txBody>
      </p:sp>
      <p:sp>
        <p:nvSpPr>
          <p:cNvPr id="2" name="Titre 1" hidden="1">
            <a:extLst>
              <a:ext uri="{FF2B5EF4-FFF2-40B4-BE49-F238E27FC236}">
                <a16:creationId xmlns:a16="http://schemas.microsoft.com/office/drawing/2014/main" id="{7E347D20-83CF-4765-A959-68F510CE976E}"/>
              </a:ext>
            </a:extLst>
          </p:cNvPr>
          <p:cNvSpPr>
            <a:spLocks noGrp="1"/>
          </p:cNvSpPr>
          <p:nvPr>
            <p:ph type="title" idx="4294967295"/>
          </p:nvPr>
        </p:nvSpPr>
        <p:spPr>
          <a:xfrm>
            <a:off x="0" y="365125"/>
            <a:ext cx="10515600" cy="1325563"/>
          </a:xfrm>
        </p:spPr>
        <p:txBody>
          <a:bodyPr rtlCol="0"/>
          <a:lstStyle/>
          <a:p>
            <a:pPr rtl="0"/>
            <a:r>
              <a:rPr lang="fr" dirty="0"/>
              <a:t>Diapositive de tableau de bord 10</a:t>
            </a:r>
          </a:p>
        </p:txBody>
      </p:sp>
    </p:spTree>
    <p:extLst>
      <p:ext uri="{BB962C8B-B14F-4D97-AF65-F5344CB8AC3E}">
        <p14:creationId xmlns:p14="http://schemas.microsoft.com/office/powerpoint/2010/main" val="26092094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Espace réservé du contenu 12">
            <a:extLst>
              <a:ext uri="{FF2B5EF4-FFF2-40B4-BE49-F238E27FC236}">
                <a16:creationId xmlns:a16="http://schemas.microsoft.com/office/drawing/2014/main" id="{42EE0409-4226-4A44-A287-8DD81AED8FF8}"/>
              </a:ext>
            </a:extLst>
          </p:cNvPr>
          <p:cNvSpPr>
            <a:spLocks noGrp="1"/>
          </p:cNvSpPr>
          <p:nvPr>
            <p:ph idx="1"/>
          </p:nvPr>
        </p:nvSpPr>
        <p:spPr>
          <a:xfrm>
            <a:off x="643792" y="1404028"/>
            <a:ext cx="10904415" cy="4634143"/>
          </a:xfrm>
        </p:spPr>
        <p:txBody>
          <a:bodyPr>
            <a:normAutofit/>
          </a:bodyPr>
          <a:lstStyle/>
          <a:p>
            <a:pPr marL="0" indent="0">
              <a:buNone/>
            </a:pPr>
            <a:r>
              <a:rPr lang="fr-FR" sz="2000" dirty="0">
                <a:latin typeface="Montserrat" panose="00000500000000000000" pitchFamily="2" charset="0"/>
              </a:rPr>
              <a:t>Les 5 critères suivants doivent être remplis pour chaque terrain. Si un seul critère n’est pas rempli, le terrain ne peut pas être utilisé pour la compétition.</a:t>
            </a:r>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p:txBody>
      </p:sp>
      <p:sp>
        <p:nvSpPr>
          <p:cNvPr id="4" name="Rectangle 3">
            <a:extLst>
              <a:ext uri="{FF2B5EF4-FFF2-40B4-BE49-F238E27FC236}">
                <a16:creationId xmlns:a16="http://schemas.microsoft.com/office/drawing/2014/main" id="{BB794D13-CC07-4D42-AFA7-8A017B5BB01C}"/>
              </a:ext>
              <a:ext uri="{C183D7F6-B498-43B3-948B-1728B52AA6E4}">
                <adec:decorative xmlns:adec="http://schemas.microsoft.com/office/drawing/2017/decorative" val="1"/>
              </a:ext>
            </a:extLst>
          </p:cNvPr>
          <p:cNvSpPr/>
          <p:nvPr/>
        </p:nvSpPr>
        <p:spPr>
          <a:xfrm>
            <a:off x="11607800" y="0"/>
            <a:ext cx="584200" cy="584200"/>
          </a:xfrm>
          <a:prstGeom prst="rect">
            <a:avLst/>
          </a:prstGeom>
          <a:solidFill>
            <a:srgbClr val="CD00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sz="1400" noProof="1">
              <a:solidFill>
                <a:srgbClr val="0F2D40"/>
              </a:solidFill>
              <a:latin typeface="Montserrat" panose="00000500000000000000" pitchFamily="2" charset="0"/>
            </a:endParaRPr>
          </a:p>
        </p:txBody>
      </p:sp>
      <p:sp>
        <p:nvSpPr>
          <p:cNvPr id="5" name="Rectangle 4">
            <a:extLst>
              <a:ext uri="{FF2B5EF4-FFF2-40B4-BE49-F238E27FC236}">
                <a16:creationId xmlns:a16="http://schemas.microsoft.com/office/drawing/2014/main" id="{C4A71911-2F65-40FA-8D47-7174D5FDEFF3}"/>
              </a:ext>
              <a:ext uri="{C183D7F6-B498-43B3-948B-1728B52AA6E4}">
                <adec:decorative xmlns:adec="http://schemas.microsoft.com/office/drawing/2017/decorative" val="1"/>
              </a:ext>
            </a:extLst>
          </p:cNvPr>
          <p:cNvSpPr/>
          <p:nvPr/>
        </p:nvSpPr>
        <p:spPr>
          <a:xfrm>
            <a:off x="0" y="6273800"/>
            <a:ext cx="584200" cy="584200"/>
          </a:xfrm>
          <a:prstGeom prst="rect">
            <a:avLst/>
          </a:prstGeom>
          <a:solidFill>
            <a:srgbClr val="0F2D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sz="1400" noProof="1">
              <a:solidFill>
                <a:srgbClr val="0F2D40"/>
              </a:solidFill>
              <a:latin typeface="Montserrat" panose="00000500000000000000" pitchFamily="2" charset="0"/>
            </a:endParaRPr>
          </a:p>
        </p:txBody>
      </p:sp>
      <p:sp>
        <p:nvSpPr>
          <p:cNvPr id="6" name="Espace réservé de la date 4">
            <a:extLst>
              <a:ext uri="{FF2B5EF4-FFF2-40B4-BE49-F238E27FC236}">
                <a16:creationId xmlns:a16="http://schemas.microsoft.com/office/drawing/2014/main" id="{12DC400C-3853-4BD9-909D-5094BC9B6666}"/>
              </a:ext>
            </a:extLst>
          </p:cNvPr>
          <p:cNvSpPr txBox="1">
            <a:spLocks/>
          </p:cNvSpPr>
          <p:nvPr/>
        </p:nvSpPr>
        <p:spPr>
          <a:xfrm>
            <a:off x="838200" y="6356350"/>
            <a:ext cx="2743200" cy="365125"/>
          </a:xfrm>
          <a:prstGeom prst="rect">
            <a:avLst/>
          </a:prstGeom>
        </p:spPr>
        <p:txBody>
          <a:bodyPr vert="horz" lIns="91440" tIns="45720" rIns="91440" bIns="45720" rtlCol="0" anchor="ctr"/>
          <a:lstStyle>
            <a:defPPr rtl="0">
              <a:defRPr lang="fr-fr"/>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400" noProof="1">
                <a:solidFill>
                  <a:schemeClr val="bg1">
                    <a:lumMod val="75000"/>
                  </a:schemeClr>
                </a:solidFill>
                <a:latin typeface="Montserrat" panose="00000500000000000000" pitchFamily="2" charset="0"/>
              </a:rPr>
              <a:t>24/01/2022</a:t>
            </a:r>
          </a:p>
        </p:txBody>
      </p:sp>
      <p:sp>
        <p:nvSpPr>
          <p:cNvPr id="7" name="Espace réservé du numéro de diapositive 7">
            <a:extLst>
              <a:ext uri="{FF2B5EF4-FFF2-40B4-BE49-F238E27FC236}">
                <a16:creationId xmlns:a16="http://schemas.microsoft.com/office/drawing/2014/main" id="{5014E034-6FE7-4C11-943F-6710616C0CD5}"/>
              </a:ext>
            </a:extLst>
          </p:cNvPr>
          <p:cNvSpPr txBox="1">
            <a:spLocks/>
          </p:cNvSpPr>
          <p:nvPr/>
        </p:nvSpPr>
        <p:spPr>
          <a:xfrm>
            <a:off x="8610600" y="6356350"/>
            <a:ext cx="2743200" cy="365125"/>
          </a:xfrm>
          <a:prstGeom prst="rect">
            <a:avLst/>
          </a:prstGeom>
        </p:spPr>
        <p:txBody>
          <a:bodyPr vert="horz" lIns="91440" tIns="45720" rIns="91440" bIns="45720" rtlCol="0" anchor="ctr"/>
          <a:lstStyle>
            <a:defPPr rtl="0">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A4A7955-6230-48B4-BD8B-A7C460F75945}" type="slidenum">
              <a:rPr lang="fr-FR" sz="1400" noProof="1" smtClean="0">
                <a:solidFill>
                  <a:schemeClr val="bg1">
                    <a:lumMod val="75000"/>
                  </a:schemeClr>
                </a:solidFill>
                <a:latin typeface="Montserrat" panose="00000500000000000000" pitchFamily="2" charset="0"/>
              </a:rPr>
              <a:pPr/>
              <a:t>5</a:t>
            </a:fld>
            <a:endParaRPr lang="fr-FR" sz="1400" noProof="1">
              <a:solidFill>
                <a:schemeClr val="bg1">
                  <a:lumMod val="75000"/>
                </a:schemeClr>
              </a:solidFill>
              <a:latin typeface="Montserrat" panose="00000500000000000000" pitchFamily="2" charset="0"/>
            </a:endParaRPr>
          </a:p>
        </p:txBody>
      </p:sp>
      <p:sp>
        <p:nvSpPr>
          <p:cNvPr id="12" name="Titre 11">
            <a:extLst>
              <a:ext uri="{FF2B5EF4-FFF2-40B4-BE49-F238E27FC236}">
                <a16:creationId xmlns:a16="http://schemas.microsoft.com/office/drawing/2014/main" id="{0DC96D4E-BE6F-4ED9-9474-12DDCBBE5AC4}"/>
              </a:ext>
            </a:extLst>
          </p:cNvPr>
          <p:cNvSpPr>
            <a:spLocks noGrp="1"/>
          </p:cNvSpPr>
          <p:nvPr>
            <p:ph type="title"/>
          </p:nvPr>
        </p:nvSpPr>
        <p:spPr>
          <a:xfrm>
            <a:off x="838200" y="365126"/>
            <a:ext cx="10515600" cy="720724"/>
          </a:xfrm>
        </p:spPr>
        <p:txBody>
          <a:bodyPr>
            <a:noAutofit/>
          </a:bodyPr>
          <a:lstStyle/>
          <a:p>
            <a:pPr algn="ctr"/>
            <a:r>
              <a:rPr lang="fr-BE" sz="3200" b="1" dirty="0">
                <a:solidFill>
                  <a:srgbClr val="0F2D40"/>
                </a:solidFill>
                <a:latin typeface="Montserrat" panose="00000500000000000000" pitchFamily="2" charset="0"/>
              </a:rPr>
              <a:t>Seuils de sécurité</a:t>
            </a:r>
            <a:br>
              <a:rPr lang="fr-BE" sz="3200" dirty="0">
                <a:solidFill>
                  <a:srgbClr val="0F2D40"/>
                </a:solidFill>
                <a:latin typeface="Montserrat" panose="00000500000000000000" pitchFamily="2" charset="0"/>
              </a:rPr>
            </a:br>
            <a:r>
              <a:rPr lang="fr-BE" sz="3200" dirty="0">
                <a:solidFill>
                  <a:srgbClr val="0F2D40"/>
                </a:solidFill>
                <a:latin typeface="Montserrat" panose="00000500000000000000" pitchFamily="2" charset="0"/>
              </a:rPr>
              <a:t>(minimum)</a:t>
            </a:r>
          </a:p>
        </p:txBody>
      </p:sp>
      <p:graphicFrame>
        <p:nvGraphicFramePr>
          <p:cNvPr id="2" name="Tableau 1">
            <a:extLst>
              <a:ext uri="{FF2B5EF4-FFF2-40B4-BE49-F238E27FC236}">
                <a16:creationId xmlns:a16="http://schemas.microsoft.com/office/drawing/2014/main" id="{39B4ED8F-BC40-4B3D-A5C6-D6D4FEE92D41}"/>
              </a:ext>
            </a:extLst>
          </p:cNvPr>
          <p:cNvGraphicFramePr>
            <a:graphicFrameLocks noGrp="1"/>
          </p:cNvGraphicFramePr>
          <p:nvPr>
            <p:extLst>
              <p:ext uri="{D42A27DB-BD31-4B8C-83A1-F6EECF244321}">
                <p14:modId xmlns:p14="http://schemas.microsoft.com/office/powerpoint/2010/main" val="1035542235"/>
              </p:ext>
            </p:extLst>
          </p:nvPr>
        </p:nvGraphicFramePr>
        <p:xfrm>
          <a:off x="643792" y="2111862"/>
          <a:ext cx="10904415" cy="3926309"/>
        </p:xfrm>
        <a:graphic>
          <a:graphicData uri="http://schemas.openxmlformats.org/drawingml/2006/table">
            <a:tbl>
              <a:tblPr>
                <a:tableStyleId>{5202B0CA-FC54-4496-8BCA-5EF66A818D29}</a:tableStyleId>
              </a:tblPr>
              <a:tblGrid>
                <a:gridCol w="7167275">
                  <a:extLst>
                    <a:ext uri="{9D8B030D-6E8A-4147-A177-3AD203B41FA5}">
                      <a16:colId xmlns:a16="http://schemas.microsoft.com/office/drawing/2014/main" val="2700116937"/>
                    </a:ext>
                  </a:extLst>
                </a:gridCol>
                <a:gridCol w="3737140">
                  <a:extLst>
                    <a:ext uri="{9D8B030D-6E8A-4147-A177-3AD203B41FA5}">
                      <a16:colId xmlns:a16="http://schemas.microsoft.com/office/drawing/2014/main" val="1052430664"/>
                    </a:ext>
                  </a:extLst>
                </a:gridCol>
              </a:tblGrid>
              <a:tr h="480311">
                <a:tc>
                  <a:txBody>
                    <a:bodyPr/>
                    <a:lstStyle/>
                    <a:p>
                      <a:endParaRPr lang="fr-BE" sz="2400" dirty="0">
                        <a:latin typeface="Montserrat" panose="00000500000000000000" pitchFamily="2" charset="0"/>
                      </a:endParaRPr>
                    </a:p>
                  </a:txBody>
                  <a:tcPr anchor="ctr"/>
                </a:tc>
                <a:tc>
                  <a:txBody>
                    <a:bodyPr/>
                    <a:lstStyle/>
                    <a:p>
                      <a:pPr algn="ctr"/>
                      <a:r>
                        <a:rPr lang="fr-BE" sz="2800" dirty="0">
                          <a:latin typeface="Montserrat" panose="00000500000000000000" pitchFamily="2" charset="0"/>
                        </a:rPr>
                        <a:t>Minimum</a:t>
                      </a:r>
                    </a:p>
                  </a:txBody>
                  <a:tcPr anchor="ctr"/>
                </a:tc>
                <a:extLst>
                  <a:ext uri="{0D108BD9-81ED-4DB2-BD59-A6C34878D82A}">
                    <a16:rowId xmlns:a16="http://schemas.microsoft.com/office/drawing/2014/main" val="3205419822"/>
                  </a:ext>
                </a:extLst>
              </a:tr>
              <a:tr h="467530">
                <a:tc>
                  <a:txBody>
                    <a:bodyPr/>
                    <a:lstStyle/>
                    <a:p>
                      <a:r>
                        <a:rPr lang="fr-FR" sz="2400" dirty="0">
                          <a:latin typeface="Montserrat" panose="00000500000000000000" pitchFamily="2" charset="0"/>
                        </a:rPr>
                        <a:t>Distance entre deux lignes de fond</a:t>
                      </a:r>
                    </a:p>
                  </a:txBody>
                  <a:tcPr anchor="ctr"/>
                </a:tc>
                <a:tc>
                  <a:txBody>
                    <a:bodyPr/>
                    <a:lstStyle/>
                    <a:p>
                      <a:pPr algn="ctr"/>
                      <a:r>
                        <a:rPr lang="fr-BE" sz="2400" dirty="0">
                          <a:latin typeface="Montserrat" panose="00000500000000000000" pitchFamily="2" charset="0"/>
                        </a:rPr>
                        <a:t>1,25 m</a:t>
                      </a:r>
                    </a:p>
                  </a:txBody>
                  <a:tcPr anchor="ctr"/>
                </a:tc>
                <a:extLst>
                  <a:ext uri="{0D108BD9-81ED-4DB2-BD59-A6C34878D82A}">
                    <a16:rowId xmlns:a16="http://schemas.microsoft.com/office/drawing/2014/main" val="1289258483"/>
                  </a:ext>
                </a:extLst>
              </a:tr>
              <a:tr h="762847">
                <a:tc>
                  <a:txBody>
                    <a:bodyPr/>
                    <a:lstStyle/>
                    <a:p>
                      <a:r>
                        <a:rPr lang="fr-FR" sz="2400" dirty="0">
                          <a:latin typeface="Montserrat" panose="00000500000000000000" pitchFamily="2" charset="0"/>
                        </a:rPr>
                        <a:t>Distance entre un obstacle fixe et une ligne de fond</a:t>
                      </a:r>
                    </a:p>
                  </a:txBody>
                  <a:tcPr anchor="ctr"/>
                </a:tc>
                <a:tc>
                  <a:txBody>
                    <a:bodyPr/>
                    <a:lstStyle/>
                    <a:p>
                      <a:pPr algn="ctr"/>
                      <a:r>
                        <a:rPr lang="fr-BE" sz="2400" dirty="0">
                          <a:latin typeface="Montserrat" panose="00000500000000000000" pitchFamily="2" charset="0"/>
                        </a:rPr>
                        <a:t>0,80 m</a:t>
                      </a:r>
                    </a:p>
                  </a:txBody>
                  <a:tcPr anchor="ctr"/>
                </a:tc>
                <a:extLst>
                  <a:ext uri="{0D108BD9-81ED-4DB2-BD59-A6C34878D82A}">
                    <a16:rowId xmlns:a16="http://schemas.microsoft.com/office/drawing/2014/main" val="977849606"/>
                  </a:ext>
                </a:extLst>
              </a:tr>
              <a:tr h="762847">
                <a:tc>
                  <a:txBody>
                    <a:bodyPr/>
                    <a:lstStyle/>
                    <a:p>
                      <a:r>
                        <a:rPr lang="fr-FR" sz="2400" dirty="0">
                          <a:latin typeface="Montserrat" panose="00000500000000000000" pitchFamily="2" charset="0"/>
                        </a:rPr>
                        <a:t>Distance entre un obstacle fixe et une ligne de côté</a:t>
                      </a:r>
                    </a:p>
                  </a:txBody>
                  <a:tcPr anchor="ctr"/>
                </a:tc>
                <a:tc>
                  <a:txBody>
                    <a:bodyPr/>
                    <a:lstStyle/>
                    <a:p>
                      <a:pPr algn="ctr"/>
                      <a:r>
                        <a:rPr lang="fr-BE" sz="2400" dirty="0">
                          <a:latin typeface="Montserrat" panose="00000500000000000000" pitchFamily="2" charset="0"/>
                        </a:rPr>
                        <a:t>0,60 m</a:t>
                      </a:r>
                    </a:p>
                  </a:txBody>
                  <a:tcPr anchor="ctr"/>
                </a:tc>
                <a:extLst>
                  <a:ext uri="{0D108BD9-81ED-4DB2-BD59-A6C34878D82A}">
                    <a16:rowId xmlns:a16="http://schemas.microsoft.com/office/drawing/2014/main" val="2310604833"/>
                  </a:ext>
                </a:extLst>
              </a:tr>
              <a:tr h="467530">
                <a:tc>
                  <a:txBody>
                    <a:bodyPr/>
                    <a:lstStyle/>
                    <a:p>
                      <a:r>
                        <a:rPr lang="fr-FR" sz="2400" dirty="0">
                          <a:latin typeface="Montserrat" panose="00000500000000000000" pitchFamily="2" charset="0"/>
                        </a:rPr>
                        <a:t>Distance entre deux lignes de côté</a:t>
                      </a:r>
                    </a:p>
                  </a:txBody>
                  <a:tcPr anchor="ctr"/>
                </a:tc>
                <a:tc>
                  <a:txBody>
                    <a:bodyPr/>
                    <a:lstStyle/>
                    <a:p>
                      <a:pPr algn="ctr"/>
                      <a:r>
                        <a:rPr lang="fr-BE" sz="2400" dirty="0">
                          <a:latin typeface="Montserrat" panose="00000500000000000000" pitchFamily="2" charset="0"/>
                        </a:rPr>
                        <a:t>0,50 m</a:t>
                      </a:r>
                    </a:p>
                  </a:txBody>
                  <a:tcPr anchor="ctr"/>
                </a:tc>
                <a:extLst>
                  <a:ext uri="{0D108BD9-81ED-4DB2-BD59-A6C34878D82A}">
                    <a16:rowId xmlns:a16="http://schemas.microsoft.com/office/drawing/2014/main" val="1177651580"/>
                  </a:ext>
                </a:extLst>
              </a:tr>
              <a:tr h="827169">
                <a:tc>
                  <a:txBody>
                    <a:bodyPr/>
                    <a:lstStyle/>
                    <a:p>
                      <a:r>
                        <a:rPr lang="fr-FR" sz="2400" dirty="0">
                          <a:latin typeface="Montserrat" panose="00000500000000000000" pitchFamily="2" charset="0"/>
                        </a:rPr>
                        <a:t>Distance entre une ligne de côté et une ligne de fond</a:t>
                      </a:r>
                    </a:p>
                  </a:txBody>
                  <a:tcPr anchor="ctr"/>
                </a:tc>
                <a:tc>
                  <a:txBody>
                    <a:bodyPr/>
                    <a:lstStyle/>
                    <a:p>
                      <a:pPr algn="ctr"/>
                      <a:r>
                        <a:rPr lang="fr-BE" sz="2400" dirty="0">
                          <a:latin typeface="Montserrat" panose="00000500000000000000" pitchFamily="2" charset="0"/>
                        </a:rPr>
                        <a:t>1,00 m</a:t>
                      </a:r>
                    </a:p>
                  </a:txBody>
                  <a:tcPr anchor="ctr"/>
                </a:tc>
                <a:extLst>
                  <a:ext uri="{0D108BD9-81ED-4DB2-BD59-A6C34878D82A}">
                    <a16:rowId xmlns:a16="http://schemas.microsoft.com/office/drawing/2014/main" val="3952391689"/>
                  </a:ext>
                </a:extLst>
              </a:tr>
            </a:tbl>
          </a:graphicData>
        </a:graphic>
      </p:graphicFrame>
    </p:spTree>
    <p:extLst>
      <p:ext uri="{BB962C8B-B14F-4D97-AF65-F5344CB8AC3E}">
        <p14:creationId xmlns:p14="http://schemas.microsoft.com/office/powerpoint/2010/main" val="11906833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Espace réservé du contenu 12">
            <a:extLst>
              <a:ext uri="{FF2B5EF4-FFF2-40B4-BE49-F238E27FC236}">
                <a16:creationId xmlns:a16="http://schemas.microsoft.com/office/drawing/2014/main" id="{42EE0409-4226-4A44-A287-8DD81AED8FF8}"/>
              </a:ext>
            </a:extLst>
          </p:cNvPr>
          <p:cNvSpPr>
            <a:spLocks noGrp="1"/>
          </p:cNvSpPr>
          <p:nvPr>
            <p:ph idx="1"/>
          </p:nvPr>
        </p:nvSpPr>
        <p:spPr>
          <a:xfrm>
            <a:off x="838200" y="1085850"/>
            <a:ext cx="10515600" cy="5187950"/>
          </a:xfrm>
        </p:spPr>
        <p:txBody>
          <a:bodyPr>
            <a:normAutofit fontScale="92500"/>
          </a:bodyPr>
          <a:lstStyle/>
          <a:p>
            <a:pPr>
              <a:spcBef>
                <a:spcPts val="1200"/>
              </a:spcBef>
              <a:spcAft>
                <a:spcPts val="1200"/>
              </a:spcAft>
            </a:pPr>
            <a:r>
              <a:rPr lang="fr-FR" sz="2800" dirty="0">
                <a:latin typeface="Montserrat" panose="00000500000000000000" pitchFamily="2" charset="0"/>
              </a:rPr>
              <a:t>Interdiction d’organiser votre tournoi pendant certaines semaines</a:t>
            </a:r>
          </a:p>
          <a:p>
            <a:pPr>
              <a:spcBef>
                <a:spcPts val="1200"/>
              </a:spcBef>
              <a:spcAft>
                <a:spcPts val="1200"/>
              </a:spcAft>
            </a:pPr>
            <a:r>
              <a:rPr lang="fr-FR" sz="2800" dirty="0">
                <a:latin typeface="Montserrat" panose="00000500000000000000" pitchFamily="2" charset="0"/>
              </a:rPr>
              <a:t>Max 2 tournois 7-12/semaine/district</a:t>
            </a:r>
          </a:p>
          <a:p>
            <a:pPr>
              <a:spcBef>
                <a:spcPts val="1200"/>
              </a:spcBef>
              <a:spcAft>
                <a:spcPts val="1200"/>
              </a:spcAft>
            </a:pPr>
            <a:r>
              <a:rPr lang="fr-FR" sz="2800" dirty="0">
                <a:latin typeface="Montserrat" panose="00000500000000000000" pitchFamily="2" charset="0"/>
              </a:rPr>
              <a:t>1</a:t>
            </a:r>
            <a:r>
              <a:rPr lang="fr-FR" sz="2800" baseline="30000" dirty="0">
                <a:latin typeface="Montserrat" panose="00000500000000000000" pitchFamily="2" charset="0"/>
              </a:rPr>
              <a:t>ère</a:t>
            </a:r>
            <a:r>
              <a:rPr lang="fr-FR" sz="2800" dirty="0">
                <a:latin typeface="Montserrat" panose="00000500000000000000" pitchFamily="2" charset="0"/>
              </a:rPr>
              <a:t> organisation : max tournoi 7-12</a:t>
            </a:r>
          </a:p>
          <a:p>
            <a:pPr>
              <a:spcBef>
                <a:spcPts val="1200"/>
              </a:spcBef>
              <a:spcAft>
                <a:spcPts val="1200"/>
              </a:spcAft>
            </a:pPr>
            <a:r>
              <a:rPr lang="fr-FR" sz="2800" dirty="0">
                <a:latin typeface="Montserrat" panose="00000500000000000000" pitchFamily="2" charset="0"/>
              </a:rPr>
              <a:t>Max </a:t>
            </a:r>
            <a:r>
              <a:rPr lang="fr-FR" sz="2800" b="1" dirty="0">
                <a:solidFill>
                  <a:srgbClr val="CD0041"/>
                </a:solidFill>
                <a:latin typeface="Montserrat" panose="00000500000000000000" pitchFamily="2" charset="0"/>
              </a:rPr>
              <a:t>2 tournois/saison</a:t>
            </a:r>
            <a:r>
              <a:rPr lang="fr-FR" sz="2800" dirty="0">
                <a:latin typeface="Montserrat" panose="00000500000000000000" pitchFamily="2" charset="0"/>
              </a:rPr>
              <a:t> avec disciplines et classements identiques</a:t>
            </a:r>
          </a:p>
          <a:p>
            <a:pPr>
              <a:spcBef>
                <a:spcPts val="1200"/>
              </a:spcBef>
              <a:spcAft>
                <a:spcPts val="1200"/>
              </a:spcAft>
            </a:pPr>
            <a:r>
              <a:rPr lang="fr-FR" dirty="0">
                <a:latin typeface="Montserrat" panose="00000500000000000000" pitchFamily="2" charset="0"/>
              </a:rPr>
              <a:t>Préférence donnée aux tournois organisés avec </a:t>
            </a:r>
            <a:r>
              <a:rPr lang="fr-FR" b="1" dirty="0">
                <a:solidFill>
                  <a:srgbClr val="CD0041"/>
                </a:solidFill>
                <a:latin typeface="Montserrat" panose="00000500000000000000" pitchFamily="2" charset="0"/>
              </a:rPr>
              <a:t>continuité</a:t>
            </a:r>
            <a:r>
              <a:rPr lang="fr-FR" dirty="0">
                <a:latin typeface="Montserrat" panose="00000500000000000000" pitchFamily="2" charset="0"/>
              </a:rPr>
              <a:t> </a:t>
            </a:r>
          </a:p>
          <a:p>
            <a:pPr lvl="1">
              <a:spcBef>
                <a:spcPts val="1200"/>
              </a:spcBef>
              <a:spcAft>
                <a:spcPts val="1200"/>
              </a:spcAft>
              <a:buFont typeface="Wingdings" panose="05000000000000000000" pitchFamily="2" charset="2"/>
              <a:buChar char="Ø"/>
            </a:pPr>
            <a:r>
              <a:rPr lang="fr-FR" dirty="0">
                <a:latin typeface="Montserrat" panose="00000500000000000000" pitchFamily="2" charset="0"/>
              </a:rPr>
              <a:t>Tournoi « Exemple » 9/12 organisé en 2020-2021 et 2021-24/01/2022. Ce même tournoi 9 – 10 – 11 – 12 sera prioritaire en 24/01/2022-2023.</a:t>
            </a:r>
          </a:p>
        </p:txBody>
      </p:sp>
      <p:sp>
        <p:nvSpPr>
          <p:cNvPr id="4" name="Rectangle 3">
            <a:extLst>
              <a:ext uri="{FF2B5EF4-FFF2-40B4-BE49-F238E27FC236}">
                <a16:creationId xmlns:a16="http://schemas.microsoft.com/office/drawing/2014/main" id="{BB794D13-CC07-4D42-AFA7-8A017B5BB01C}"/>
              </a:ext>
              <a:ext uri="{C183D7F6-B498-43B3-948B-1728B52AA6E4}">
                <adec:decorative xmlns:adec="http://schemas.microsoft.com/office/drawing/2017/decorative" val="1"/>
              </a:ext>
            </a:extLst>
          </p:cNvPr>
          <p:cNvSpPr/>
          <p:nvPr/>
        </p:nvSpPr>
        <p:spPr>
          <a:xfrm>
            <a:off x="11607800" y="0"/>
            <a:ext cx="584200" cy="584200"/>
          </a:xfrm>
          <a:prstGeom prst="rect">
            <a:avLst/>
          </a:prstGeom>
          <a:solidFill>
            <a:srgbClr val="CD00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sz="1400" noProof="1">
              <a:solidFill>
                <a:srgbClr val="0F2D40"/>
              </a:solidFill>
              <a:latin typeface="Montserrat" panose="00000500000000000000" pitchFamily="2" charset="0"/>
            </a:endParaRPr>
          </a:p>
        </p:txBody>
      </p:sp>
      <p:sp>
        <p:nvSpPr>
          <p:cNvPr id="5" name="Rectangle 4">
            <a:extLst>
              <a:ext uri="{FF2B5EF4-FFF2-40B4-BE49-F238E27FC236}">
                <a16:creationId xmlns:a16="http://schemas.microsoft.com/office/drawing/2014/main" id="{C4A71911-2F65-40FA-8D47-7174D5FDEFF3}"/>
              </a:ext>
              <a:ext uri="{C183D7F6-B498-43B3-948B-1728B52AA6E4}">
                <adec:decorative xmlns:adec="http://schemas.microsoft.com/office/drawing/2017/decorative" val="1"/>
              </a:ext>
            </a:extLst>
          </p:cNvPr>
          <p:cNvSpPr/>
          <p:nvPr/>
        </p:nvSpPr>
        <p:spPr>
          <a:xfrm>
            <a:off x="0" y="6273800"/>
            <a:ext cx="584200" cy="584200"/>
          </a:xfrm>
          <a:prstGeom prst="rect">
            <a:avLst/>
          </a:prstGeom>
          <a:solidFill>
            <a:srgbClr val="0F2D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sz="1400" noProof="1">
              <a:solidFill>
                <a:srgbClr val="0F2D40"/>
              </a:solidFill>
              <a:latin typeface="Montserrat" panose="00000500000000000000" pitchFamily="2" charset="0"/>
            </a:endParaRPr>
          </a:p>
        </p:txBody>
      </p:sp>
      <p:sp>
        <p:nvSpPr>
          <p:cNvPr id="6" name="Espace réservé de la date 4">
            <a:extLst>
              <a:ext uri="{FF2B5EF4-FFF2-40B4-BE49-F238E27FC236}">
                <a16:creationId xmlns:a16="http://schemas.microsoft.com/office/drawing/2014/main" id="{12DC400C-3853-4BD9-909D-5094BC9B6666}"/>
              </a:ext>
            </a:extLst>
          </p:cNvPr>
          <p:cNvSpPr txBox="1">
            <a:spLocks/>
          </p:cNvSpPr>
          <p:nvPr/>
        </p:nvSpPr>
        <p:spPr>
          <a:xfrm>
            <a:off x="838200" y="6356350"/>
            <a:ext cx="2743200" cy="365125"/>
          </a:xfrm>
          <a:prstGeom prst="rect">
            <a:avLst/>
          </a:prstGeom>
        </p:spPr>
        <p:txBody>
          <a:bodyPr vert="horz" lIns="91440" tIns="45720" rIns="91440" bIns="45720" rtlCol="0" anchor="ctr"/>
          <a:lstStyle>
            <a:defPPr rtl="0">
              <a:defRPr lang="fr-fr"/>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400" noProof="1">
                <a:solidFill>
                  <a:schemeClr val="bg1">
                    <a:lumMod val="75000"/>
                  </a:schemeClr>
                </a:solidFill>
                <a:latin typeface="Montserrat" panose="00000500000000000000" pitchFamily="2" charset="0"/>
              </a:rPr>
              <a:t>24/01/2022</a:t>
            </a:r>
          </a:p>
        </p:txBody>
      </p:sp>
      <p:sp>
        <p:nvSpPr>
          <p:cNvPr id="7" name="Espace réservé du numéro de diapositive 7">
            <a:extLst>
              <a:ext uri="{FF2B5EF4-FFF2-40B4-BE49-F238E27FC236}">
                <a16:creationId xmlns:a16="http://schemas.microsoft.com/office/drawing/2014/main" id="{5014E034-6FE7-4C11-943F-6710616C0CD5}"/>
              </a:ext>
            </a:extLst>
          </p:cNvPr>
          <p:cNvSpPr txBox="1">
            <a:spLocks/>
          </p:cNvSpPr>
          <p:nvPr/>
        </p:nvSpPr>
        <p:spPr>
          <a:xfrm>
            <a:off x="8610600" y="6356350"/>
            <a:ext cx="2743200" cy="365125"/>
          </a:xfrm>
          <a:prstGeom prst="rect">
            <a:avLst/>
          </a:prstGeom>
        </p:spPr>
        <p:txBody>
          <a:bodyPr vert="horz" lIns="91440" tIns="45720" rIns="91440" bIns="45720" rtlCol="0" anchor="ctr"/>
          <a:lstStyle>
            <a:defPPr rtl="0">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A4A7955-6230-48B4-BD8B-A7C460F75945}" type="slidenum">
              <a:rPr lang="fr-FR" sz="1400" noProof="1" smtClean="0">
                <a:solidFill>
                  <a:schemeClr val="bg1">
                    <a:lumMod val="75000"/>
                  </a:schemeClr>
                </a:solidFill>
                <a:latin typeface="Montserrat" panose="00000500000000000000" pitchFamily="2" charset="0"/>
              </a:rPr>
              <a:pPr/>
              <a:t>6</a:t>
            </a:fld>
            <a:endParaRPr lang="fr-FR" sz="1400" noProof="1">
              <a:solidFill>
                <a:schemeClr val="bg1">
                  <a:lumMod val="75000"/>
                </a:schemeClr>
              </a:solidFill>
              <a:latin typeface="Montserrat" panose="00000500000000000000" pitchFamily="2" charset="0"/>
            </a:endParaRPr>
          </a:p>
        </p:txBody>
      </p:sp>
      <p:sp>
        <p:nvSpPr>
          <p:cNvPr id="12" name="Titre 11">
            <a:extLst>
              <a:ext uri="{FF2B5EF4-FFF2-40B4-BE49-F238E27FC236}">
                <a16:creationId xmlns:a16="http://schemas.microsoft.com/office/drawing/2014/main" id="{0DC96D4E-BE6F-4ED9-9474-12DDCBBE5AC4}"/>
              </a:ext>
            </a:extLst>
          </p:cNvPr>
          <p:cNvSpPr>
            <a:spLocks noGrp="1"/>
          </p:cNvSpPr>
          <p:nvPr>
            <p:ph type="title"/>
          </p:nvPr>
        </p:nvSpPr>
        <p:spPr>
          <a:xfrm>
            <a:off x="838200" y="365126"/>
            <a:ext cx="10515600" cy="720724"/>
          </a:xfrm>
        </p:spPr>
        <p:txBody>
          <a:bodyPr>
            <a:noAutofit/>
          </a:bodyPr>
          <a:lstStyle/>
          <a:p>
            <a:pPr algn="ctr"/>
            <a:r>
              <a:rPr lang="fr-BE" sz="3200" b="1" dirty="0">
                <a:solidFill>
                  <a:srgbClr val="0F2D40"/>
                </a:solidFill>
                <a:latin typeface="Montserrat" panose="00000500000000000000" pitchFamily="2" charset="0"/>
              </a:rPr>
              <a:t>Rappels</a:t>
            </a:r>
            <a:endParaRPr lang="fr-BE" sz="3200" dirty="0">
              <a:solidFill>
                <a:srgbClr val="0F2D40"/>
              </a:solidFill>
              <a:latin typeface="Montserrat" panose="00000500000000000000" pitchFamily="2" charset="0"/>
            </a:endParaRPr>
          </a:p>
        </p:txBody>
      </p:sp>
    </p:spTree>
    <p:extLst>
      <p:ext uri="{BB962C8B-B14F-4D97-AF65-F5344CB8AC3E}">
        <p14:creationId xmlns:p14="http://schemas.microsoft.com/office/powerpoint/2010/main" val="16512747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B794D13-CC07-4D42-AFA7-8A017B5BB01C}"/>
              </a:ext>
              <a:ext uri="{C183D7F6-B498-43B3-948B-1728B52AA6E4}">
                <adec:decorative xmlns:adec="http://schemas.microsoft.com/office/drawing/2017/decorative" val="1"/>
              </a:ext>
            </a:extLst>
          </p:cNvPr>
          <p:cNvSpPr/>
          <p:nvPr/>
        </p:nvSpPr>
        <p:spPr>
          <a:xfrm>
            <a:off x="11607800" y="0"/>
            <a:ext cx="584200" cy="584200"/>
          </a:xfrm>
          <a:prstGeom prst="rect">
            <a:avLst/>
          </a:prstGeom>
          <a:solidFill>
            <a:srgbClr val="CD00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sz="1400" noProof="1">
              <a:solidFill>
                <a:srgbClr val="0F2D40"/>
              </a:solidFill>
              <a:latin typeface="Montserrat" panose="00000500000000000000" pitchFamily="2" charset="0"/>
            </a:endParaRPr>
          </a:p>
        </p:txBody>
      </p:sp>
      <p:sp>
        <p:nvSpPr>
          <p:cNvPr id="5" name="Rectangle 4">
            <a:extLst>
              <a:ext uri="{FF2B5EF4-FFF2-40B4-BE49-F238E27FC236}">
                <a16:creationId xmlns:a16="http://schemas.microsoft.com/office/drawing/2014/main" id="{C4A71911-2F65-40FA-8D47-7174D5FDEFF3}"/>
              </a:ext>
              <a:ext uri="{C183D7F6-B498-43B3-948B-1728B52AA6E4}">
                <adec:decorative xmlns:adec="http://schemas.microsoft.com/office/drawing/2017/decorative" val="1"/>
              </a:ext>
            </a:extLst>
          </p:cNvPr>
          <p:cNvSpPr/>
          <p:nvPr/>
        </p:nvSpPr>
        <p:spPr>
          <a:xfrm>
            <a:off x="0" y="6273800"/>
            <a:ext cx="584200" cy="584200"/>
          </a:xfrm>
          <a:prstGeom prst="rect">
            <a:avLst/>
          </a:prstGeom>
          <a:solidFill>
            <a:srgbClr val="0F2D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sz="1400" noProof="1">
              <a:solidFill>
                <a:srgbClr val="0F2D40"/>
              </a:solidFill>
              <a:latin typeface="Montserrat" panose="00000500000000000000" pitchFamily="2" charset="0"/>
            </a:endParaRPr>
          </a:p>
        </p:txBody>
      </p:sp>
      <p:sp>
        <p:nvSpPr>
          <p:cNvPr id="6" name="Espace réservé de la date 4">
            <a:extLst>
              <a:ext uri="{FF2B5EF4-FFF2-40B4-BE49-F238E27FC236}">
                <a16:creationId xmlns:a16="http://schemas.microsoft.com/office/drawing/2014/main" id="{12DC400C-3853-4BD9-909D-5094BC9B6666}"/>
              </a:ext>
            </a:extLst>
          </p:cNvPr>
          <p:cNvSpPr txBox="1">
            <a:spLocks/>
          </p:cNvSpPr>
          <p:nvPr/>
        </p:nvSpPr>
        <p:spPr>
          <a:xfrm>
            <a:off x="838200" y="6356350"/>
            <a:ext cx="2743200" cy="365125"/>
          </a:xfrm>
          <a:prstGeom prst="rect">
            <a:avLst/>
          </a:prstGeom>
        </p:spPr>
        <p:txBody>
          <a:bodyPr vert="horz" lIns="91440" tIns="45720" rIns="91440" bIns="45720" rtlCol="0" anchor="ctr"/>
          <a:lstStyle>
            <a:defPPr rtl="0">
              <a:defRPr lang="fr-fr"/>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400" noProof="1">
                <a:solidFill>
                  <a:schemeClr val="bg1">
                    <a:lumMod val="75000"/>
                  </a:schemeClr>
                </a:solidFill>
                <a:latin typeface="Montserrat" panose="00000500000000000000" pitchFamily="2" charset="0"/>
              </a:rPr>
              <a:t>24/01/2022</a:t>
            </a:r>
          </a:p>
        </p:txBody>
      </p:sp>
      <p:sp>
        <p:nvSpPr>
          <p:cNvPr id="7" name="Espace réservé du numéro de diapositive 7">
            <a:extLst>
              <a:ext uri="{FF2B5EF4-FFF2-40B4-BE49-F238E27FC236}">
                <a16:creationId xmlns:a16="http://schemas.microsoft.com/office/drawing/2014/main" id="{5014E034-6FE7-4C11-943F-6710616C0CD5}"/>
              </a:ext>
            </a:extLst>
          </p:cNvPr>
          <p:cNvSpPr txBox="1">
            <a:spLocks/>
          </p:cNvSpPr>
          <p:nvPr/>
        </p:nvSpPr>
        <p:spPr>
          <a:xfrm>
            <a:off x="8610600" y="6356350"/>
            <a:ext cx="2743200" cy="365125"/>
          </a:xfrm>
          <a:prstGeom prst="rect">
            <a:avLst/>
          </a:prstGeom>
        </p:spPr>
        <p:txBody>
          <a:bodyPr vert="horz" lIns="91440" tIns="45720" rIns="91440" bIns="45720" rtlCol="0" anchor="ctr"/>
          <a:lstStyle>
            <a:defPPr rtl="0">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A4A7955-6230-48B4-BD8B-A7C460F75945}" type="slidenum">
              <a:rPr lang="fr-FR" sz="1400" noProof="1" smtClean="0">
                <a:solidFill>
                  <a:schemeClr val="bg1">
                    <a:lumMod val="75000"/>
                  </a:schemeClr>
                </a:solidFill>
                <a:latin typeface="Montserrat" panose="00000500000000000000" pitchFamily="2" charset="0"/>
              </a:rPr>
              <a:pPr/>
              <a:t>7</a:t>
            </a:fld>
            <a:endParaRPr lang="fr-FR" sz="1400" noProof="1">
              <a:solidFill>
                <a:schemeClr val="bg1">
                  <a:lumMod val="75000"/>
                </a:schemeClr>
              </a:solidFill>
              <a:latin typeface="Montserrat" panose="00000500000000000000" pitchFamily="2" charset="0"/>
            </a:endParaRPr>
          </a:p>
        </p:txBody>
      </p:sp>
      <p:sp>
        <p:nvSpPr>
          <p:cNvPr id="12" name="Titre 11">
            <a:extLst>
              <a:ext uri="{FF2B5EF4-FFF2-40B4-BE49-F238E27FC236}">
                <a16:creationId xmlns:a16="http://schemas.microsoft.com/office/drawing/2014/main" id="{0DC96D4E-BE6F-4ED9-9474-12DDCBBE5AC4}"/>
              </a:ext>
            </a:extLst>
          </p:cNvPr>
          <p:cNvSpPr>
            <a:spLocks noGrp="1"/>
          </p:cNvSpPr>
          <p:nvPr>
            <p:ph type="title"/>
          </p:nvPr>
        </p:nvSpPr>
        <p:spPr>
          <a:xfrm>
            <a:off x="838200" y="365126"/>
            <a:ext cx="10515600" cy="720724"/>
          </a:xfrm>
        </p:spPr>
        <p:txBody>
          <a:bodyPr>
            <a:noAutofit/>
          </a:bodyPr>
          <a:lstStyle/>
          <a:p>
            <a:pPr algn="ctr"/>
            <a:r>
              <a:rPr lang="fr-BE" sz="3200" b="1" dirty="0">
                <a:solidFill>
                  <a:srgbClr val="0F2D40"/>
                </a:solidFill>
                <a:latin typeface="Montserrat" panose="00000500000000000000" pitchFamily="2" charset="0"/>
              </a:rPr>
              <a:t>Tutoriel</a:t>
            </a:r>
            <a:br>
              <a:rPr lang="fr-BE" sz="3200" b="1" dirty="0">
                <a:solidFill>
                  <a:srgbClr val="0F2D40"/>
                </a:solidFill>
                <a:latin typeface="Montserrat" panose="00000500000000000000" pitchFamily="2" charset="0"/>
              </a:rPr>
            </a:br>
            <a:r>
              <a:rPr lang="fr-BE" sz="2000" dirty="0">
                <a:solidFill>
                  <a:srgbClr val="0F2D40"/>
                </a:solidFill>
                <a:latin typeface="Montserrat" panose="00000500000000000000" pitchFamily="2" charset="0"/>
              </a:rPr>
              <a:t>Vidéo</a:t>
            </a:r>
            <a:endParaRPr lang="fr-BE" sz="3200" dirty="0">
              <a:solidFill>
                <a:srgbClr val="0F2D40"/>
              </a:solidFill>
              <a:latin typeface="Montserrat" panose="00000500000000000000" pitchFamily="2" charset="0"/>
            </a:endParaRPr>
          </a:p>
        </p:txBody>
      </p:sp>
      <p:pic>
        <p:nvPicPr>
          <p:cNvPr id="8" name="Demande d'organisation de tournoi">
            <a:hlinkClick r:id="" action="ppaction://media"/>
            <a:extLst>
              <a:ext uri="{FF2B5EF4-FFF2-40B4-BE49-F238E27FC236}">
                <a16:creationId xmlns:a16="http://schemas.microsoft.com/office/drawing/2014/main" id="{017E2FE6-B58C-4FB9-BFCD-A616B3A298DC}"/>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646053" y="1218061"/>
            <a:ext cx="8899894" cy="5006077"/>
          </a:xfrm>
        </p:spPr>
      </p:pic>
    </p:spTree>
    <p:extLst>
      <p:ext uri="{BB962C8B-B14F-4D97-AF65-F5344CB8AC3E}">
        <p14:creationId xmlns:p14="http://schemas.microsoft.com/office/powerpoint/2010/main" val="16923485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5119"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Espace réservé du contenu 12">
            <a:extLst>
              <a:ext uri="{FF2B5EF4-FFF2-40B4-BE49-F238E27FC236}">
                <a16:creationId xmlns:a16="http://schemas.microsoft.com/office/drawing/2014/main" id="{42EE0409-4226-4A44-A287-8DD81AED8FF8}"/>
              </a:ext>
            </a:extLst>
          </p:cNvPr>
          <p:cNvSpPr>
            <a:spLocks noGrp="1"/>
          </p:cNvSpPr>
          <p:nvPr>
            <p:ph idx="1"/>
          </p:nvPr>
        </p:nvSpPr>
        <p:spPr>
          <a:xfrm>
            <a:off x="838200" y="1420427"/>
            <a:ext cx="10515600" cy="4607511"/>
          </a:xfrm>
        </p:spPr>
        <p:txBody>
          <a:bodyPr>
            <a:normAutofit/>
          </a:bodyPr>
          <a:lstStyle/>
          <a:p>
            <a:pPr>
              <a:spcBef>
                <a:spcPts val="1200"/>
              </a:spcBef>
              <a:spcAft>
                <a:spcPts val="1200"/>
              </a:spcAft>
            </a:pPr>
            <a:r>
              <a:rPr lang="fr-FR" sz="2400" dirty="0">
                <a:latin typeface="Montserrat" panose="00000500000000000000" pitchFamily="2" charset="0"/>
              </a:rPr>
              <a:t>Par défaut, les tableaux sont organisés par </a:t>
            </a:r>
            <a:r>
              <a:rPr lang="fr-FR" sz="2400" b="1" dirty="0">
                <a:solidFill>
                  <a:srgbClr val="CD0041"/>
                </a:solidFill>
                <a:latin typeface="Montserrat" panose="00000500000000000000" pitchFamily="2" charset="0"/>
              </a:rPr>
              <a:t>classements distincts</a:t>
            </a:r>
          </a:p>
          <a:p>
            <a:pPr lvl="1">
              <a:spcBef>
                <a:spcPts val="1200"/>
              </a:spcBef>
              <a:spcAft>
                <a:spcPts val="1200"/>
              </a:spcAft>
            </a:pPr>
            <a:r>
              <a:rPr lang="fr-FR" sz="1800" dirty="0">
                <a:latin typeface="Montserrat" panose="00000500000000000000" pitchFamily="2" charset="0"/>
              </a:rPr>
              <a:t>SM1, SM2, SM3, SD1, SD2, SD3,…</a:t>
            </a:r>
          </a:p>
          <a:p>
            <a:pPr>
              <a:spcBef>
                <a:spcPts val="1200"/>
              </a:spcBef>
              <a:spcAft>
                <a:spcPts val="1200"/>
              </a:spcAft>
            </a:pPr>
            <a:r>
              <a:rPr lang="fr-BE" sz="2400" dirty="0">
                <a:latin typeface="Montserrat" panose="00000500000000000000" pitchFamily="2" charset="0"/>
              </a:rPr>
              <a:t>Possibilité de regrouper </a:t>
            </a:r>
            <a:r>
              <a:rPr lang="fr-BE" sz="2400" b="1" dirty="0">
                <a:latin typeface="Montserrat" panose="00000500000000000000" pitchFamily="2" charset="0"/>
              </a:rPr>
              <a:t>deux classements contigus </a:t>
            </a:r>
            <a:r>
              <a:rPr lang="fr-BE" sz="2400" dirty="0">
                <a:latin typeface="Montserrat" panose="00000500000000000000" pitchFamily="2" charset="0"/>
              </a:rPr>
              <a:t>(</a:t>
            </a:r>
            <a:r>
              <a:rPr lang="fr-BE" sz="2400" b="1" dirty="0">
                <a:solidFill>
                  <a:srgbClr val="CD0041"/>
                </a:solidFill>
                <a:latin typeface="Montserrat" panose="00000500000000000000" pitchFamily="2" charset="0"/>
              </a:rPr>
              <a:t>série</a:t>
            </a:r>
            <a:r>
              <a:rPr lang="fr-BE" sz="2400" dirty="0">
                <a:latin typeface="Montserrat" panose="00000500000000000000" pitchFamily="2" charset="0"/>
              </a:rPr>
              <a:t>)</a:t>
            </a:r>
          </a:p>
          <a:p>
            <a:pPr lvl="1">
              <a:spcBef>
                <a:spcPts val="1200"/>
              </a:spcBef>
              <a:spcAft>
                <a:spcPts val="1200"/>
              </a:spcAft>
            </a:pPr>
            <a:r>
              <a:rPr lang="fr-FR" sz="1800" dirty="0">
                <a:latin typeface="Montserrat" panose="00000500000000000000" pitchFamily="2" charset="0"/>
              </a:rPr>
              <a:t>SM1/2, SM3/4, SM5/6, SD1/2, SD3/4, SD5/6,…</a:t>
            </a:r>
          </a:p>
          <a:p>
            <a:pPr>
              <a:spcBef>
                <a:spcPts val="1200"/>
              </a:spcBef>
              <a:spcAft>
                <a:spcPts val="1200"/>
              </a:spcAft>
            </a:pPr>
            <a:r>
              <a:rPr lang="fr-BE" sz="2400" dirty="0">
                <a:latin typeface="Montserrat" panose="00000500000000000000" pitchFamily="2" charset="0"/>
              </a:rPr>
              <a:t>Possibilité de solution « </a:t>
            </a:r>
            <a:r>
              <a:rPr lang="fr-BE" sz="2400" b="1" dirty="0">
                <a:solidFill>
                  <a:srgbClr val="CD0041"/>
                </a:solidFill>
                <a:latin typeface="Montserrat" panose="00000500000000000000" pitchFamily="2" charset="0"/>
              </a:rPr>
              <a:t>hybride</a:t>
            </a:r>
            <a:r>
              <a:rPr lang="fr-BE" sz="2400" dirty="0">
                <a:latin typeface="Montserrat" panose="00000500000000000000" pitchFamily="2" charset="0"/>
              </a:rPr>
              <a:t> »</a:t>
            </a:r>
          </a:p>
          <a:p>
            <a:pPr lvl="1">
              <a:spcBef>
                <a:spcPts val="1200"/>
              </a:spcBef>
              <a:spcAft>
                <a:spcPts val="1200"/>
              </a:spcAft>
            </a:pPr>
            <a:r>
              <a:rPr lang="fr-FR" sz="1800" dirty="0">
                <a:latin typeface="Montserrat" panose="00000500000000000000" pitchFamily="2" charset="0"/>
              </a:rPr>
              <a:t>SM1, SM2/3, SM4,…</a:t>
            </a:r>
          </a:p>
          <a:p>
            <a:pPr lvl="1">
              <a:spcBef>
                <a:spcPts val="1200"/>
              </a:spcBef>
              <a:spcAft>
                <a:spcPts val="1200"/>
              </a:spcAft>
            </a:pPr>
            <a:r>
              <a:rPr lang="fr-FR" sz="1800" dirty="0">
                <a:latin typeface="Montserrat" panose="00000500000000000000" pitchFamily="2" charset="0"/>
              </a:rPr>
              <a:t>SM1, SM2, SM3, SD1/2, SD3/4,…</a:t>
            </a:r>
          </a:p>
        </p:txBody>
      </p:sp>
      <p:sp>
        <p:nvSpPr>
          <p:cNvPr id="4" name="Rectangle 3">
            <a:extLst>
              <a:ext uri="{FF2B5EF4-FFF2-40B4-BE49-F238E27FC236}">
                <a16:creationId xmlns:a16="http://schemas.microsoft.com/office/drawing/2014/main" id="{BB794D13-CC07-4D42-AFA7-8A017B5BB01C}"/>
              </a:ext>
              <a:ext uri="{C183D7F6-B498-43B3-948B-1728B52AA6E4}">
                <adec:decorative xmlns:adec="http://schemas.microsoft.com/office/drawing/2017/decorative" val="1"/>
              </a:ext>
            </a:extLst>
          </p:cNvPr>
          <p:cNvSpPr/>
          <p:nvPr/>
        </p:nvSpPr>
        <p:spPr>
          <a:xfrm>
            <a:off x="11607800" y="0"/>
            <a:ext cx="584200" cy="584200"/>
          </a:xfrm>
          <a:prstGeom prst="rect">
            <a:avLst/>
          </a:prstGeom>
          <a:solidFill>
            <a:srgbClr val="CD00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sz="1400" noProof="1">
              <a:solidFill>
                <a:srgbClr val="0F2D40"/>
              </a:solidFill>
              <a:latin typeface="Montserrat" panose="00000500000000000000" pitchFamily="2" charset="0"/>
            </a:endParaRPr>
          </a:p>
        </p:txBody>
      </p:sp>
      <p:sp>
        <p:nvSpPr>
          <p:cNvPr id="5" name="Rectangle 4">
            <a:extLst>
              <a:ext uri="{FF2B5EF4-FFF2-40B4-BE49-F238E27FC236}">
                <a16:creationId xmlns:a16="http://schemas.microsoft.com/office/drawing/2014/main" id="{C4A71911-2F65-40FA-8D47-7174D5FDEFF3}"/>
              </a:ext>
              <a:ext uri="{C183D7F6-B498-43B3-948B-1728B52AA6E4}">
                <adec:decorative xmlns:adec="http://schemas.microsoft.com/office/drawing/2017/decorative" val="1"/>
              </a:ext>
            </a:extLst>
          </p:cNvPr>
          <p:cNvSpPr/>
          <p:nvPr/>
        </p:nvSpPr>
        <p:spPr>
          <a:xfrm>
            <a:off x="0" y="6273800"/>
            <a:ext cx="584200" cy="584200"/>
          </a:xfrm>
          <a:prstGeom prst="rect">
            <a:avLst/>
          </a:prstGeom>
          <a:solidFill>
            <a:srgbClr val="0F2D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sz="1400" noProof="1">
              <a:solidFill>
                <a:srgbClr val="0F2D40"/>
              </a:solidFill>
              <a:latin typeface="Montserrat" panose="00000500000000000000" pitchFamily="2" charset="0"/>
            </a:endParaRPr>
          </a:p>
        </p:txBody>
      </p:sp>
      <p:sp>
        <p:nvSpPr>
          <p:cNvPr id="6" name="Espace réservé de la date 4">
            <a:extLst>
              <a:ext uri="{FF2B5EF4-FFF2-40B4-BE49-F238E27FC236}">
                <a16:creationId xmlns:a16="http://schemas.microsoft.com/office/drawing/2014/main" id="{12DC400C-3853-4BD9-909D-5094BC9B6666}"/>
              </a:ext>
            </a:extLst>
          </p:cNvPr>
          <p:cNvSpPr txBox="1">
            <a:spLocks/>
          </p:cNvSpPr>
          <p:nvPr/>
        </p:nvSpPr>
        <p:spPr>
          <a:xfrm>
            <a:off x="838200" y="6356350"/>
            <a:ext cx="2743200" cy="365125"/>
          </a:xfrm>
          <a:prstGeom prst="rect">
            <a:avLst/>
          </a:prstGeom>
        </p:spPr>
        <p:txBody>
          <a:bodyPr vert="horz" lIns="91440" tIns="45720" rIns="91440" bIns="45720" rtlCol="0" anchor="ctr"/>
          <a:lstStyle>
            <a:defPPr rtl="0">
              <a:defRPr lang="fr-fr"/>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400" noProof="1">
                <a:solidFill>
                  <a:schemeClr val="bg1">
                    <a:lumMod val="75000"/>
                  </a:schemeClr>
                </a:solidFill>
                <a:latin typeface="Montserrat" panose="00000500000000000000" pitchFamily="2" charset="0"/>
              </a:rPr>
              <a:t>24/01/2022</a:t>
            </a:r>
          </a:p>
        </p:txBody>
      </p:sp>
      <p:sp>
        <p:nvSpPr>
          <p:cNvPr id="7" name="Espace réservé du numéro de diapositive 7">
            <a:extLst>
              <a:ext uri="{FF2B5EF4-FFF2-40B4-BE49-F238E27FC236}">
                <a16:creationId xmlns:a16="http://schemas.microsoft.com/office/drawing/2014/main" id="{5014E034-6FE7-4C11-943F-6710616C0CD5}"/>
              </a:ext>
            </a:extLst>
          </p:cNvPr>
          <p:cNvSpPr txBox="1">
            <a:spLocks/>
          </p:cNvSpPr>
          <p:nvPr/>
        </p:nvSpPr>
        <p:spPr>
          <a:xfrm>
            <a:off x="8610600" y="6356350"/>
            <a:ext cx="2743200" cy="365125"/>
          </a:xfrm>
          <a:prstGeom prst="rect">
            <a:avLst/>
          </a:prstGeom>
        </p:spPr>
        <p:txBody>
          <a:bodyPr vert="horz" lIns="91440" tIns="45720" rIns="91440" bIns="45720" rtlCol="0" anchor="ctr"/>
          <a:lstStyle>
            <a:defPPr rtl="0">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A4A7955-6230-48B4-BD8B-A7C460F75945}" type="slidenum">
              <a:rPr lang="fr-FR" sz="1400" noProof="1" smtClean="0">
                <a:solidFill>
                  <a:schemeClr val="bg1">
                    <a:lumMod val="75000"/>
                  </a:schemeClr>
                </a:solidFill>
                <a:latin typeface="Montserrat" panose="00000500000000000000" pitchFamily="2" charset="0"/>
              </a:rPr>
              <a:pPr/>
              <a:t>8</a:t>
            </a:fld>
            <a:endParaRPr lang="fr-FR" sz="1400" noProof="1">
              <a:solidFill>
                <a:schemeClr val="bg1">
                  <a:lumMod val="75000"/>
                </a:schemeClr>
              </a:solidFill>
              <a:latin typeface="Montserrat" panose="00000500000000000000" pitchFamily="2" charset="0"/>
            </a:endParaRPr>
          </a:p>
        </p:txBody>
      </p:sp>
      <p:sp>
        <p:nvSpPr>
          <p:cNvPr id="12" name="Titre 11">
            <a:extLst>
              <a:ext uri="{FF2B5EF4-FFF2-40B4-BE49-F238E27FC236}">
                <a16:creationId xmlns:a16="http://schemas.microsoft.com/office/drawing/2014/main" id="{0DC96D4E-BE6F-4ED9-9474-12DDCBBE5AC4}"/>
              </a:ext>
            </a:extLst>
          </p:cNvPr>
          <p:cNvSpPr>
            <a:spLocks noGrp="1"/>
          </p:cNvSpPr>
          <p:nvPr>
            <p:ph type="title"/>
          </p:nvPr>
        </p:nvSpPr>
        <p:spPr>
          <a:xfrm>
            <a:off x="838200" y="365126"/>
            <a:ext cx="10515600" cy="720724"/>
          </a:xfrm>
        </p:spPr>
        <p:txBody>
          <a:bodyPr>
            <a:noAutofit/>
          </a:bodyPr>
          <a:lstStyle/>
          <a:p>
            <a:pPr algn="ctr"/>
            <a:r>
              <a:rPr lang="fr-BE" sz="3200" b="1" dirty="0">
                <a:solidFill>
                  <a:srgbClr val="0F2D40"/>
                </a:solidFill>
                <a:latin typeface="Montserrat" panose="00000500000000000000" pitchFamily="2" charset="0"/>
              </a:rPr>
              <a:t>Événements</a:t>
            </a:r>
            <a:endParaRPr lang="fr-BE" sz="3200" dirty="0">
              <a:solidFill>
                <a:srgbClr val="0F2D40"/>
              </a:solidFill>
              <a:latin typeface="Montserrat" panose="00000500000000000000" pitchFamily="2" charset="0"/>
            </a:endParaRPr>
          </a:p>
        </p:txBody>
      </p:sp>
    </p:spTree>
    <p:extLst>
      <p:ext uri="{BB962C8B-B14F-4D97-AF65-F5344CB8AC3E}">
        <p14:creationId xmlns:p14="http://schemas.microsoft.com/office/powerpoint/2010/main" val="9739199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Espace réservé du contenu 12">
            <a:extLst>
              <a:ext uri="{FF2B5EF4-FFF2-40B4-BE49-F238E27FC236}">
                <a16:creationId xmlns:a16="http://schemas.microsoft.com/office/drawing/2014/main" id="{42EE0409-4226-4A44-A287-8DD81AED8FF8}"/>
              </a:ext>
            </a:extLst>
          </p:cNvPr>
          <p:cNvSpPr>
            <a:spLocks noGrp="1"/>
          </p:cNvSpPr>
          <p:nvPr>
            <p:ph idx="1"/>
          </p:nvPr>
        </p:nvSpPr>
        <p:spPr>
          <a:xfrm>
            <a:off x="838200" y="1420427"/>
            <a:ext cx="10515600" cy="4607511"/>
          </a:xfrm>
        </p:spPr>
        <p:txBody>
          <a:bodyPr>
            <a:normAutofit/>
          </a:bodyPr>
          <a:lstStyle/>
          <a:p>
            <a:pPr>
              <a:spcBef>
                <a:spcPts val="1200"/>
              </a:spcBef>
              <a:spcAft>
                <a:spcPts val="1200"/>
              </a:spcAft>
            </a:pPr>
            <a:r>
              <a:rPr lang="fr-FR" sz="2600" dirty="0">
                <a:latin typeface="Montserrat" panose="00000500000000000000" pitchFamily="2" charset="0"/>
              </a:rPr>
              <a:t>Encodage de vos demandes d’organisation de tournois avant le 28/02 en précisant </a:t>
            </a:r>
            <a:r>
              <a:rPr lang="fr-FR" sz="2600" b="1" dirty="0">
                <a:solidFill>
                  <a:srgbClr val="CD0041"/>
                </a:solidFill>
                <a:latin typeface="Montserrat" panose="00000500000000000000" pitchFamily="2" charset="0"/>
              </a:rPr>
              <a:t>les classements</a:t>
            </a:r>
            <a:r>
              <a:rPr lang="fr-FR" sz="2600" dirty="0">
                <a:latin typeface="Montserrat" panose="00000500000000000000" pitchFamily="2" charset="0"/>
              </a:rPr>
              <a:t> qui seront organisés</a:t>
            </a:r>
          </a:p>
          <a:p>
            <a:pPr lvl="1">
              <a:spcBef>
                <a:spcPts val="1200"/>
              </a:spcBef>
              <a:spcAft>
                <a:spcPts val="1200"/>
              </a:spcAft>
              <a:buFont typeface="Wingdings" panose="05000000000000000000" pitchFamily="2" charset="2"/>
              <a:buChar char="Ø"/>
            </a:pPr>
            <a:r>
              <a:rPr lang="fr-FR" sz="2200" dirty="0">
                <a:latin typeface="Montserrat" panose="00000500000000000000" pitchFamily="2" charset="0"/>
              </a:rPr>
              <a:t>Choix de la </a:t>
            </a:r>
            <a:r>
              <a:rPr lang="fr-FR" sz="2200" b="1" dirty="0">
                <a:solidFill>
                  <a:srgbClr val="CD0041"/>
                </a:solidFill>
                <a:latin typeface="Montserrat" panose="00000500000000000000" pitchFamily="2" charset="0"/>
              </a:rPr>
              <a:t>formule « définitive »</a:t>
            </a:r>
            <a:r>
              <a:rPr lang="fr-FR" sz="2200" dirty="0">
                <a:latin typeface="Montserrat" panose="00000500000000000000" pitchFamily="2" charset="0"/>
              </a:rPr>
              <a:t> (classement distinct, série ou formule « hybride » - tournoi en poules / élimination directe,…) au moment de l’établissement du règlement du tournoi.</a:t>
            </a:r>
          </a:p>
          <a:p>
            <a:pPr>
              <a:spcBef>
                <a:spcPts val="1200"/>
              </a:spcBef>
              <a:spcAft>
                <a:spcPts val="1200"/>
              </a:spcAft>
            </a:pPr>
            <a:r>
              <a:rPr lang="fr-FR" sz="2600" dirty="0">
                <a:latin typeface="Montserrat" panose="00000500000000000000" pitchFamily="2" charset="0"/>
              </a:rPr>
              <a:t>Règlement de tournoi </a:t>
            </a:r>
            <a:r>
              <a:rPr lang="fr-FR" sz="2600" b="1" dirty="0">
                <a:solidFill>
                  <a:srgbClr val="CD0041"/>
                </a:solidFill>
                <a:latin typeface="Montserrat" panose="00000500000000000000" pitchFamily="2" charset="0"/>
              </a:rPr>
              <a:t>allégé</a:t>
            </a:r>
          </a:p>
          <a:p>
            <a:pPr lvl="1">
              <a:spcBef>
                <a:spcPts val="1200"/>
              </a:spcBef>
              <a:spcAft>
                <a:spcPts val="1200"/>
              </a:spcAft>
              <a:buFont typeface="Wingdings" panose="05000000000000000000" pitchFamily="2" charset="2"/>
              <a:buChar char="Ø"/>
            </a:pPr>
            <a:r>
              <a:rPr lang="fr-FR" sz="2200" dirty="0">
                <a:latin typeface="Montserrat" panose="00000500000000000000" pitchFamily="2" charset="0"/>
              </a:rPr>
              <a:t>Suppression des mentions liées aux règlements</a:t>
            </a:r>
          </a:p>
          <a:p>
            <a:pPr lvl="1">
              <a:spcBef>
                <a:spcPts val="1200"/>
              </a:spcBef>
              <a:spcAft>
                <a:spcPts val="1200"/>
              </a:spcAft>
              <a:buFont typeface="Wingdings" panose="05000000000000000000" pitchFamily="2" charset="2"/>
              <a:buChar char="Ø"/>
            </a:pPr>
            <a:r>
              <a:rPr lang="fr-FR" sz="2200" dirty="0">
                <a:latin typeface="Montserrat" panose="00000500000000000000" pitchFamily="2" charset="0"/>
              </a:rPr>
              <a:t>Lien vers le site internet de la LFBB : </a:t>
            </a:r>
            <a:r>
              <a:rPr lang="fr-FR" sz="2200" dirty="0">
                <a:latin typeface="Montserrat" panose="00000500000000000000" pitchFamily="2" charset="0"/>
                <a:hlinkClick r:id="rId3"/>
              </a:rPr>
              <a:t>https://lfbb.be/page/inscriptions</a:t>
            </a:r>
            <a:r>
              <a:rPr lang="fr-FR" sz="2200" dirty="0">
                <a:latin typeface="Montserrat" panose="00000500000000000000" pitchFamily="2" charset="0"/>
              </a:rPr>
              <a:t> </a:t>
            </a:r>
          </a:p>
        </p:txBody>
      </p:sp>
      <p:sp>
        <p:nvSpPr>
          <p:cNvPr id="4" name="Rectangle 3">
            <a:extLst>
              <a:ext uri="{FF2B5EF4-FFF2-40B4-BE49-F238E27FC236}">
                <a16:creationId xmlns:a16="http://schemas.microsoft.com/office/drawing/2014/main" id="{BB794D13-CC07-4D42-AFA7-8A017B5BB01C}"/>
              </a:ext>
              <a:ext uri="{C183D7F6-B498-43B3-948B-1728B52AA6E4}">
                <adec:decorative xmlns:adec="http://schemas.microsoft.com/office/drawing/2017/decorative" val="1"/>
              </a:ext>
            </a:extLst>
          </p:cNvPr>
          <p:cNvSpPr/>
          <p:nvPr/>
        </p:nvSpPr>
        <p:spPr>
          <a:xfrm>
            <a:off x="11607800" y="0"/>
            <a:ext cx="584200" cy="584200"/>
          </a:xfrm>
          <a:prstGeom prst="rect">
            <a:avLst/>
          </a:prstGeom>
          <a:solidFill>
            <a:srgbClr val="CD00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sz="1400" noProof="1">
              <a:solidFill>
                <a:srgbClr val="0F2D40"/>
              </a:solidFill>
              <a:latin typeface="Montserrat" panose="00000500000000000000" pitchFamily="2" charset="0"/>
            </a:endParaRPr>
          </a:p>
        </p:txBody>
      </p:sp>
      <p:sp>
        <p:nvSpPr>
          <p:cNvPr id="5" name="Rectangle 4">
            <a:extLst>
              <a:ext uri="{FF2B5EF4-FFF2-40B4-BE49-F238E27FC236}">
                <a16:creationId xmlns:a16="http://schemas.microsoft.com/office/drawing/2014/main" id="{C4A71911-2F65-40FA-8D47-7174D5FDEFF3}"/>
              </a:ext>
              <a:ext uri="{C183D7F6-B498-43B3-948B-1728B52AA6E4}">
                <adec:decorative xmlns:adec="http://schemas.microsoft.com/office/drawing/2017/decorative" val="1"/>
              </a:ext>
            </a:extLst>
          </p:cNvPr>
          <p:cNvSpPr/>
          <p:nvPr/>
        </p:nvSpPr>
        <p:spPr>
          <a:xfrm>
            <a:off x="0" y="6273800"/>
            <a:ext cx="584200" cy="584200"/>
          </a:xfrm>
          <a:prstGeom prst="rect">
            <a:avLst/>
          </a:prstGeom>
          <a:solidFill>
            <a:srgbClr val="0F2D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sz="1400" noProof="1">
              <a:solidFill>
                <a:srgbClr val="0F2D40"/>
              </a:solidFill>
              <a:latin typeface="Montserrat" panose="00000500000000000000" pitchFamily="2" charset="0"/>
            </a:endParaRPr>
          </a:p>
        </p:txBody>
      </p:sp>
      <p:sp>
        <p:nvSpPr>
          <p:cNvPr id="6" name="Espace réservé de la date 4">
            <a:extLst>
              <a:ext uri="{FF2B5EF4-FFF2-40B4-BE49-F238E27FC236}">
                <a16:creationId xmlns:a16="http://schemas.microsoft.com/office/drawing/2014/main" id="{12DC400C-3853-4BD9-909D-5094BC9B6666}"/>
              </a:ext>
            </a:extLst>
          </p:cNvPr>
          <p:cNvSpPr txBox="1">
            <a:spLocks/>
          </p:cNvSpPr>
          <p:nvPr/>
        </p:nvSpPr>
        <p:spPr>
          <a:xfrm>
            <a:off x="838200" y="6356350"/>
            <a:ext cx="2743200" cy="365125"/>
          </a:xfrm>
          <a:prstGeom prst="rect">
            <a:avLst/>
          </a:prstGeom>
        </p:spPr>
        <p:txBody>
          <a:bodyPr vert="horz" lIns="91440" tIns="45720" rIns="91440" bIns="45720" rtlCol="0" anchor="ctr"/>
          <a:lstStyle>
            <a:defPPr rtl="0">
              <a:defRPr lang="fr-fr"/>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400" noProof="1">
                <a:solidFill>
                  <a:schemeClr val="bg1">
                    <a:lumMod val="75000"/>
                  </a:schemeClr>
                </a:solidFill>
                <a:latin typeface="Montserrat" panose="00000500000000000000" pitchFamily="2" charset="0"/>
              </a:rPr>
              <a:t>24/01/2022</a:t>
            </a:r>
          </a:p>
        </p:txBody>
      </p:sp>
      <p:sp>
        <p:nvSpPr>
          <p:cNvPr id="7" name="Espace réservé du numéro de diapositive 7">
            <a:extLst>
              <a:ext uri="{FF2B5EF4-FFF2-40B4-BE49-F238E27FC236}">
                <a16:creationId xmlns:a16="http://schemas.microsoft.com/office/drawing/2014/main" id="{5014E034-6FE7-4C11-943F-6710616C0CD5}"/>
              </a:ext>
            </a:extLst>
          </p:cNvPr>
          <p:cNvSpPr txBox="1">
            <a:spLocks/>
          </p:cNvSpPr>
          <p:nvPr/>
        </p:nvSpPr>
        <p:spPr>
          <a:xfrm>
            <a:off x="8610600" y="6356350"/>
            <a:ext cx="2743200" cy="365125"/>
          </a:xfrm>
          <a:prstGeom prst="rect">
            <a:avLst/>
          </a:prstGeom>
        </p:spPr>
        <p:txBody>
          <a:bodyPr vert="horz" lIns="91440" tIns="45720" rIns="91440" bIns="45720" rtlCol="0" anchor="ctr"/>
          <a:lstStyle>
            <a:defPPr rtl="0">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A4A7955-6230-48B4-BD8B-A7C460F75945}" type="slidenum">
              <a:rPr lang="fr-FR" sz="1400" noProof="1" smtClean="0">
                <a:solidFill>
                  <a:schemeClr val="bg1">
                    <a:lumMod val="75000"/>
                  </a:schemeClr>
                </a:solidFill>
                <a:latin typeface="Montserrat" panose="00000500000000000000" pitchFamily="2" charset="0"/>
              </a:rPr>
              <a:pPr/>
              <a:t>9</a:t>
            </a:fld>
            <a:endParaRPr lang="fr-FR" sz="1400" noProof="1">
              <a:solidFill>
                <a:schemeClr val="bg1">
                  <a:lumMod val="75000"/>
                </a:schemeClr>
              </a:solidFill>
              <a:latin typeface="Montserrat" panose="00000500000000000000" pitchFamily="2" charset="0"/>
            </a:endParaRPr>
          </a:p>
        </p:txBody>
      </p:sp>
      <p:sp>
        <p:nvSpPr>
          <p:cNvPr id="12" name="Titre 11">
            <a:extLst>
              <a:ext uri="{FF2B5EF4-FFF2-40B4-BE49-F238E27FC236}">
                <a16:creationId xmlns:a16="http://schemas.microsoft.com/office/drawing/2014/main" id="{0DC96D4E-BE6F-4ED9-9474-12DDCBBE5AC4}"/>
              </a:ext>
            </a:extLst>
          </p:cNvPr>
          <p:cNvSpPr>
            <a:spLocks noGrp="1"/>
          </p:cNvSpPr>
          <p:nvPr>
            <p:ph type="title"/>
          </p:nvPr>
        </p:nvSpPr>
        <p:spPr>
          <a:xfrm>
            <a:off x="838200" y="365126"/>
            <a:ext cx="10515600" cy="720724"/>
          </a:xfrm>
        </p:spPr>
        <p:txBody>
          <a:bodyPr>
            <a:noAutofit/>
          </a:bodyPr>
          <a:lstStyle/>
          <a:p>
            <a:pPr algn="ctr"/>
            <a:r>
              <a:rPr lang="fr-BE" sz="3200" b="1" dirty="0">
                <a:solidFill>
                  <a:srgbClr val="0F2D40"/>
                </a:solidFill>
                <a:latin typeface="Montserrat" panose="00000500000000000000" pitchFamily="2" charset="0"/>
              </a:rPr>
              <a:t>« Nouveautés »</a:t>
            </a:r>
            <a:endParaRPr lang="fr-BE" sz="3200" dirty="0">
              <a:solidFill>
                <a:srgbClr val="0F2D40"/>
              </a:solidFill>
              <a:latin typeface="Montserrat" panose="00000500000000000000" pitchFamily="2" charset="0"/>
            </a:endParaRPr>
          </a:p>
        </p:txBody>
      </p:sp>
    </p:spTree>
    <p:extLst>
      <p:ext uri="{BB962C8B-B14F-4D97-AF65-F5344CB8AC3E}">
        <p14:creationId xmlns:p14="http://schemas.microsoft.com/office/powerpoint/2010/main" val="2237286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Thème Office">
  <a:themeElements>
    <a:clrScheme name="McD color scheme">
      <a:dk1>
        <a:sysClr val="windowText" lastClr="000000"/>
      </a:dk1>
      <a:lt1>
        <a:sysClr val="window" lastClr="FFFFFF"/>
      </a:lt1>
      <a:dk2>
        <a:srgbClr val="44546A"/>
      </a:dk2>
      <a:lt2>
        <a:srgbClr val="E7E6E6"/>
      </a:lt2>
      <a:accent1>
        <a:srgbClr val="E31737"/>
      </a:accent1>
      <a:accent2>
        <a:srgbClr val="FFC427"/>
      </a:accent2>
      <a:accent3>
        <a:srgbClr val="B4D78E"/>
      </a:accent3>
      <a:accent4>
        <a:srgbClr val="749CD3"/>
      </a:accent4>
      <a:accent5>
        <a:srgbClr val="4472C4"/>
      </a:accent5>
      <a:accent6>
        <a:srgbClr val="70AD47"/>
      </a:accent6>
      <a:hlink>
        <a:srgbClr val="0563C1"/>
      </a:hlink>
      <a:folHlink>
        <a:srgbClr val="954F72"/>
      </a:folHlink>
    </a:clrScheme>
    <a:fontScheme name="Modern 04">
      <a:majorFont>
        <a:latin typeface="Century Gothic"/>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_37542762_TF89048086" id="{C519A4F2-0979-4383-86E5-B49FF207A021}" vid="{90257414-CE60-4210-89F9-FA30D90B7290}"/>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59AB088FC512C64AB67ED30F1F496889" ma:contentTypeVersion="17" ma:contentTypeDescription="Crée un document." ma:contentTypeScope="" ma:versionID="d3560667a48c7ba04561457740197688">
  <xsd:schema xmlns:xsd="http://www.w3.org/2001/XMLSchema" xmlns:xs="http://www.w3.org/2001/XMLSchema" xmlns:p="http://schemas.microsoft.com/office/2006/metadata/properties" xmlns:ns2="7d4f5853-8b4c-47e2-b771-1bc736a61569" xmlns:ns3="9626d707-6099-420f-888d-087cb9a41a5d" targetNamespace="http://schemas.microsoft.com/office/2006/metadata/properties" ma:root="true" ma:fieldsID="e55eea69675ca2b3f1b2edf909ec6eb2" ns2:_="" ns3:_="">
    <xsd:import namespace="7d4f5853-8b4c-47e2-b771-1bc736a61569"/>
    <xsd:import namespace="9626d707-6099-420f-888d-087cb9a41a5d"/>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_Flow_SignoffStatu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Location" minOccurs="0"/>
                <xsd:element ref="ns2:MediaServiceAutoKeyPoints" minOccurs="0"/>
                <xsd:element ref="ns2:MediaServiceKeyPoint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d4f5853-8b4c-47e2-b771-1bc736a6156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_Flow_SignoffStatus" ma:index="12" nillable="true" ma:displayName="État de validation" ma:internalName="_x00c9_tat_x0020_de_x0020_validation">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Balises d’images" ma:readOnly="false" ma:fieldId="{5cf76f15-5ced-4ddc-b409-7134ff3c332f}" ma:taxonomyMulti="true" ma:sspId="2abc1c21-4a7f-4c30-8123-399536afaca0"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9626d707-6099-420f-888d-087cb9a41a5d" elementFormDefault="qualified">
    <xsd:import namespace="http://schemas.microsoft.com/office/2006/documentManagement/types"/>
    <xsd:import namespace="http://schemas.microsoft.com/office/infopath/2007/PartnerControls"/>
    <xsd:element name="SharedWithUsers" ma:index="10"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Partagé avec détails" ma:internalName="SharedWithDetails" ma:readOnly="true">
      <xsd:simpleType>
        <xsd:restriction base="dms:Note">
          <xsd:maxLength value="255"/>
        </xsd:restriction>
      </xsd:simpleType>
    </xsd:element>
    <xsd:element name="TaxCatchAll" ma:index="24" nillable="true" ma:displayName="Taxonomy Catch All Column" ma:hidden="true" ma:list="{51bda9ea-027a-43fb-b1e5-9bf2c388596c}" ma:internalName="TaxCatchAll" ma:showField="CatchAllData" ma:web="9626d707-6099-420f-888d-087cb9a41a5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MediaServiceKeyPoints xmlns="7d4f5853-8b4c-47e2-b771-1bc736a61569" xsi:nil="true"/>
    <_Flow_SignoffStatus xmlns="7d4f5853-8b4c-47e2-b771-1bc736a61569" xsi:nil="true"/>
    <lcf76f155ced4ddcb4097134ff3c332f xmlns="7d4f5853-8b4c-47e2-b771-1bc736a61569">
      <Terms xmlns="http://schemas.microsoft.com/office/infopath/2007/PartnerControls"/>
    </lcf76f155ced4ddcb4097134ff3c332f>
    <TaxCatchAll xmlns="9626d707-6099-420f-888d-087cb9a41a5d" xsi:nil="true"/>
  </documentManagement>
</p:properties>
</file>

<file path=customXml/itemProps1.xml><?xml version="1.0" encoding="utf-8"?>
<ds:datastoreItem xmlns:ds="http://schemas.openxmlformats.org/officeDocument/2006/customXml" ds:itemID="{E93496C2-30B3-40CB-ACDC-46FFFFC8A138}">
  <ds:schemaRefs>
    <ds:schemaRef ds:uri="http://schemas.microsoft.com/sharepoint/v3/contenttype/forms"/>
  </ds:schemaRefs>
</ds:datastoreItem>
</file>

<file path=customXml/itemProps2.xml><?xml version="1.0" encoding="utf-8"?>
<ds:datastoreItem xmlns:ds="http://schemas.openxmlformats.org/officeDocument/2006/customXml" ds:itemID="{5A878286-DFF9-46C0-8814-11482EE7CFF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d4f5853-8b4c-47e2-b771-1bc736a61569"/>
    <ds:schemaRef ds:uri="9626d707-6099-420f-888d-087cb9a41a5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E6028FB-6012-4967-A451-C2FAE951FE25}">
  <ds:schemaRefs>
    <ds:schemaRef ds:uri="http://schemas.microsoft.com/office/2006/documentManagement/types"/>
    <ds:schemaRef ds:uri="http://purl.org/dc/terms/"/>
    <ds:schemaRef ds:uri="http://schemas.openxmlformats.org/package/2006/metadata/core-properties"/>
    <ds:schemaRef ds:uri="http://purl.org/dc/dcmitype/"/>
    <ds:schemaRef ds:uri="http://schemas.microsoft.com/office/infopath/2007/PartnerControls"/>
    <ds:schemaRef ds:uri="7d4f5853-8b4c-47e2-b771-1bc736a61569"/>
    <ds:schemaRef ds:uri="http://purl.org/dc/elements/1.1/"/>
    <ds:schemaRef ds:uri="http://schemas.microsoft.com/office/2006/metadata/properties"/>
    <ds:schemaRef ds:uri="9626d707-6099-420f-888d-087cb9a41a5d"/>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Tableau de bord de performance de 24Slides</Template>
  <TotalTime>0</TotalTime>
  <Words>2730</Words>
  <Application>Microsoft Office PowerPoint</Application>
  <PresentationFormat>Grand écran</PresentationFormat>
  <Paragraphs>547</Paragraphs>
  <Slides>44</Slides>
  <Notes>41</Notes>
  <HiddenSlides>0</HiddenSlides>
  <MMClips>1</MMClips>
  <ScaleCrop>false</ScaleCrop>
  <HeadingPairs>
    <vt:vector size="6" baseType="variant">
      <vt:variant>
        <vt:lpstr>Polices utilisées</vt:lpstr>
      </vt:variant>
      <vt:variant>
        <vt:i4>9</vt:i4>
      </vt:variant>
      <vt:variant>
        <vt:lpstr>Thème</vt:lpstr>
      </vt:variant>
      <vt:variant>
        <vt:i4>1</vt:i4>
      </vt:variant>
      <vt:variant>
        <vt:lpstr>Titres des diapositives</vt:lpstr>
      </vt:variant>
      <vt:variant>
        <vt:i4>44</vt:i4>
      </vt:variant>
    </vt:vector>
  </HeadingPairs>
  <TitlesOfParts>
    <vt:vector size="54" baseType="lpstr">
      <vt:lpstr>Arial</vt:lpstr>
      <vt:lpstr>Arimo</vt:lpstr>
      <vt:lpstr>Calibri</vt:lpstr>
      <vt:lpstr>Calibri Light</vt:lpstr>
      <vt:lpstr>Century Gothic</vt:lpstr>
      <vt:lpstr>Century Gothic (En-têtes)</vt:lpstr>
      <vt:lpstr>Montserrat</vt:lpstr>
      <vt:lpstr>Symbol</vt:lpstr>
      <vt:lpstr>Wingdings</vt:lpstr>
      <vt:lpstr>Thème Office</vt:lpstr>
      <vt:lpstr>Diapositive de tableau de bord 1</vt:lpstr>
      <vt:lpstr>Timing </vt:lpstr>
      <vt:lpstr>Timing </vt:lpstr>
      <vt:lpstr>Rappels</vt:lpstr>
      <vt:lpstr>Seuils de sécurité (minimum)</vt:lpstr>
      <vt:lpstr>Rappels</vt:lpstr>
      <vt:lpstr>Tutoriel Vidéo</vt:lpstr>
      <vt:lpstr>Événements</vt:lpstr>
      <vt:lpstr>« Nouveautés »</vt:lpstr>
      <vt:lpstr>Regroupement par série après la clôture des inscriptions</vt:lpstr>
      <vt:lpstr>Tableau par classement distinct incomplet</vt:lpstr>
      <vt:lpstr>Tableau en série incomplet</vt:lpstr>
      <vt:lpstr>Tableau en série incomplet (exemple)</vt:lpstr>
      <vt:lpstr>Divers</vt:lpstr>
      <vt:lpstr>Inscription joueurs Notes importantes</vt:lpstr>
      <vt:lpstr>Inscription des joueurs (simple)</vt:lpstr>
      <vt:lpstr>Exemples</vt:lpstr>
      <vt:lpstr>Inscription des joueurs (Double et mixte)</vt:lpstr>
      <vt:lpstr>Exemples</vt:lpstr>
      <vt:lpstr>Remarques / Recommandations</vt:lpstr>
      <vt:lpstr>Diapositive de tableau de bord 1</vt:lpstr>
      <vt:lpstr>Les sources de motivation pour les tournois</vt:lpstr>
      <vt:lpstr>Les freins aux tournois</vt:lpstr>
      <vt:lpstr>Préférences en simple</vt:lpstr>
      <vt:lpstr>Préférences en simple</vt:lpstr>
      <vt:lpstr>Préférences en double homogène</vt:lpstr>
      <vt:lpstr>Préférences en double homogène</vt:lpstr>
      <vt:lpstr>Préférences en double mixte</vt:lpstr>
      <vt:lpstr>Préférences en double mixte</vt:lpstr>
      <vt:lpstr>Menaces pour les plus actif·ve·s</vt:lpstr>
      <vt:lpstr>Opportunités (autres formats de tournoi)</vt:lpstr>
      <vt:lpstr>Les lots</vt:lpstr>
      <vt:lpstr>Diapositive de tableau de bord 1</vt:lpstr>
      <vt:lpstr>Présentation PowerPoint</vt:lpstr>
      <vt:lpstr>Diminuez les temps d’attente</vt:lpstr>
      <vt:lpstr>Donnez du temps de jeu</vt:lpstr>
      <vt:lpstr>Donnez du temps de jeu</vt:lpstr>
      <vt:lpstr>Donnez du temps de jeu</vt:lpstr>
      <vt:lpstr>Diminuez les frustrations liées aux classements</vt:lpstr>
      <vt:lpstr>Évitez les déplacements inutiles</vt:lpstr>
      <vt:lpstr>Timing </vt:lpstr>
      <vt:lpstr>Questions/réponses</vt:lpstr>
      <vt:lpstr>Questions/réponses</vt:lpstr>
      <vt:lpstr>Diapositive de tableau de bord 10</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de tableau de bord 1</dc:title>
  <dc:creator>LFBB</dc:creator>
  <cp:lastModifiedBy>Michaël Petre</cp:lastModifiedBy>
  <cp:revision>15</cp:revision>
  <dcterms:created xsi:type="dcterms:W3CDTF">2021-01-29T12:16:27Z</dcterms:created>
  <dcterms:modified xsi:type="dcterms:W3CDTF">2022-06-14T14:25:17Z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0x01010059AB088FC512C64AB67ED30F1F496889</vt:lpwstr>
  </property>
  <property fmtid="{D5CDD505-2E9C-101B-9397-08002B2CF9AE}" pid="3" name="MediaServiceImageTags">
    <vt:lpwstr/>
  </property>
</Properties>
</file>