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389" r:id="rId5"/>
    <p:sldId id="348" r:id="rId6"/>
    <p:sldId id="358" r:id="rId7"/>
    <p:sldId id="359" r:id="rId8"/>
    <p:sldId id="360" r:id="rId9"/>
    <p:sldId id="361" r:id="rId10"/>
    <p:sldId id="378" r:id="rId11"/>
    <p:sldId id="383" r:id="rId12"/>
    <p:sldId id="384" r:id="rId13"/>
    <p:sldId id="256" r:id="rId14"/>
    <p:sldId id="291" r:id="rId15"/>
    <p:sldId id="305" r:id="rId16"/>
    <p:sldId id="277" r:id="rId17"/>
    <p:sldId id="382" r:id="rId18"/>
    <p:sldId id="354" r:id="rId19"/>
    <p:sldId id="352" r:id="rId20"/>
    <p:sldId id="387" r:id="rId21"/>
    <p:sldId id="362" r:id="rId22"/>
    <p:sldId id="366" r:id="rId23"/>
    <p:sldId id="388" r:id="rId24"/>
    <p:sldId id="290" r:id="rId25"/>
    <p:sldId id="306" r:id="rId26"/>
    <p:sldId id="296" r:id="rId27"/>
    <p:sldId id="299" r:id="rId28"/>
    <p:sldId id="307" r:id="rId29"/>
    <p:sldId id="294" r:id="rId30"/>
    <p:sldId id="309" r:id="rId31"/>
    <p:sldId id="308" r:id="rId32"/>
    <p:sldId id="329" r:id="rId33"/>
    <p:sldId id="302" r:id="rId34"/>
    <p:sldId id="313" r:id="rId35"/>
    <p:sldId id="285" r:id="rId36"/>
    <p:sldId id="303" r:id="rId37"/>
    <p:sldId id="300" r:id="rId38"/>
    <p:sldId id="304" r:id="rId39"/>
    <p:sldId id="342" r:id="rId40"/>
    <p:sldId id="343" r:id="rId41"/>
    <p:sldId id="287" r:id="rId42"/>
    <p:sldId id="292" r:id="rId43"/>
    <p:sldId id="311" r:id="rId44"/>
    <p:sldId id="312" r:id="rId45"/>
    <p:sldId id="297" r:id="rId46"/>
    <p:sldId id="344" r:id="rId47"/>
    <p:sldId id="346" r:id="rId48"/>
    <p:sldId id="345" r:id="rId49"/>
    <p:sldId id="386" r:id="rId50"/>
    <p:sldId id="271" r:id="rId51"/>
  </p:sldIdLst>
  <p:sldSz cx="12192000" cy="6858000"/>
  <p:notesSz cx="7104063" cy="102346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9F733CD-21F4-4B42-B4BF-1EC6D2E361AB}">
          <p14:sldIdLst>
            <p14:sldId id="389"/>
            <p14:sldId id="348"/>
            <p14:sldId id="358"/>
            <p14:sldId id="359"/>
            <p14:sldId id="360"/>
            <p14:sldId id="361"/>
            <p14:sldId id="378"/>
            <p14:sldId id="383"/>
            <p14:sldId id="384"/>
            <p14:sldId id="256"/>
            <p14:sldId id="291"/>
            <p14:sldId id="305"/>
            <p14:sldId id="277"/>
            <p14:sldId id="382"/>
            <p14:sldId id="354"/>
            <p14:sldId id="352"/>
            <p14:sldId id="387"/>
            <p14:sldId id="362"/>
            <p14:sldId id="366"/>
            <p14:sldId id="388"/>
            <p14:sldId id="290"/>
            <p14:sldId id="306"/>
            <p14:sldId id="296"/>
            <p14:sldId id="299"/>
            <p14:sldId id="307"/>
            <p14:sldId id="294"/>
            <p14:sldId id="309"/>
            <p14:sldId id="308"/>
            <p14:sldId id="329"/>
            <p14:sldId id="302"/>
            <p14:sldId id="313"/>
            <p14:sldId id="285"/>
            <p14:sldId id="303"/>
            <p14:sldId id="300"/>
            <p14:sldId id="304"/>
            <p14:sldId id="342"/>
            <p14:sldId id="343"/>
            <p14:sldId id="287"/>
            <p14:sldId id="292"/>
            <p14:sldId id="311"/>
            <p14:sldId id="312"/>
            <p14:sldId id="297"/>
            <p14:sldId id="344"/>
            <p14:sldId id="346"/>
            <p14:sldId id="345"/>
            <p14:sldId id="38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76EF3B-070B-3584-9124-2920022E4C93}" name="Michaël Petre" initials="MP" userId="S::petre@lfbb.be::44a3d092-70fc-446b-805e-9c40f140612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ël Petre" initials="MP" lastIdx="9" clrIdx="0">
    <p:extLst>
      <p:ext uri="{19B8F6BF-5375-455C-9EA6-DF929625EA0E}">
        <p15:presenceInfo xmlns:p15="http://schemas.microsoft.com/office/powerpoint/2012/main" userId="Michaël Petre" providerId="None"/>
      </p:ext>
    </p:extLst>
  </p:cmAuthor>
  <p:cmAuthor id="2" name="Michel Picalausa" initials="MP" lastIdx="6" clrIdx="1">
    <p:extLst>
      <p:ext uri="{19B8F6BF-5375-455C-9EA6-DF929625EA0E}">
        <p15:presenceInfo xmlns:p15="http://schemas.microsoft.com/office/powerpoint/2012/main" userId="d8971722fdb0ba01" providerId="Windows Live"/>
      </p:ext>
    </p:extLst>
  </p:cmAuthor>
  <p:cmAuthor id="3" name="Michel" initials="M" lastIdx="2" clrIdx="2">
    <p:extLst>
      <p:ext uri="{19B8F6BF-5375-455C-9EA6-DF929625EA0E}">
        <p15:presenceInfo xmlns:p15="http://schemas.microsoft.com/office/powerpoint/2012/main" userId="Mich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41"/>
    <a:srgbClr val="0F2D40"/>
    <a:srgbClr val="A20032"/>
    <a:srgbClr val="DADFE1"/>
    <a:srgbClr val="FFAFC8"/>
    <a:srgbClr val="236A96"/>
    <a:srgbClr val="050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42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ël Petre" userId="44a3d092-70fc-446b-805e-9c40f1406128" providerId="ADAL" clId="{025F488A-3543-4853-BA6E-11EE88A7902A}"/>
    <pc:docChg chg="undo custSel addSld delSld modSld sldOrd modSection">
      <pc:chgData name="Michaël Petre" userId="44a3d092-70fc-446b-805e-9c40f1406128" providerId="ADAL" clId="{025F488A-3543-4853-BA6E-11EE88A7902A}" dt="2023-07-10T09:21:32.897" v="36" actId="47"/>
      <pc:docMkLst>
        <pc:docMk/>
      </pc:docMkLst>
      <pc:sldChg chg="modSp mod ord">
        <pc:chgData name="Michaël Petre" userId="44a3d092-70fc-446b-805e-9c40f1406128" providerId="ADAL" clId="{025F488A-3543-4853-BA6E-11EE88A7902A}" dt="2023-07-10T09:21:10.171" v="35" actId="14100"/>
        <pc:sldMkLst>
          <pc:docMk/>
          <pc:sldMk cId="3623649067" sldId="256"/>
        </pc:sldMkLst>
        <pc:spChg chg="mod">
          <ac:chgData name="Michaël Petre" userId="44a3d092-70fc-446b-805e-9c40f1406128" providerId="ADAL" clId="{025F488A-3543-4853-BA6E-11EE88A7902A}" dt="2023-07-10T09:21:10.171" v="35" actId="14100"/>
          <ac:spMkLst>
            <pc:docMk/>
            <pc:sldMk cId="3623649067" sldId="256"/>
            <ac:spMk id="8" creationId="{3DC4CCBA-12AD-4433-A381-A03661E3D927}"/>
          </ac:spMkLst>
        </pc:spChg>
      </pc:sldChg>
      <pc:sldChg chg="del">
        <pc:chgData name="Michaël Petre" userId="44a3d092-70fc-446b-805e-9c40f1406128" providerId="ADAL" clId="{025F488A-3543-4853-BA6E-11EE88A7902A}" dt="2023-07-10T09:19:57.172" v="0" actId="47"/>
        <pc:sldMkLst>
          <pc:docMk/>
          <pc:sldMk cId="1202576721" sldId="274"/>
        </pc:sldMkLst>
      </pc:sldChg>
      <pc:sldChg chg="del">
        <pc:chgData name="Michaël Petre" userId="44a3d092-70fc-446b-805e-9c40f1406128" providerId="ADAL" clId="{025F488A-3543-4853-BA6E-11EE88A7902A}" dt="2023-07-10T09:19:57.906" v="1" actId="47"/>
        <pc:sldMkLst>
          <pc:docMk/>
          <pc:sldMk cId="3155844296" sldId="284"/>
        </pc:sldMkLst>
      </pc:sldChg>
      <pc:sldChg chg="del">
        <pc:chgData name="Michaël Petre" userId="44a3d092-70fc-446b-805e-9c40f1406128" providerId="ADAL" clId="{025F488A-3543-4853-BA6E-11EE88A7902A}" dt="2023-07-10T09:21:32.897" v="36" actId="47"/>
        <pc:sldMkLst>
          <pc:docMk/>
          <pc:sldMk cId="214403174" sldId="289"/>
        </pc:sldMkLst>
      </pc:sldChg>
      <pc:sldChg chg="del">
        <pc:chgData name="Michaël Petre" userId="44a3d092-70fc-446b-805e-9c40f1406128" providerId="ADAL" clId="{025F488A-3543-4853-BA6E-11EE88A7902A}" dt="2023-07-10T09:20:13.846" v="2" actId="47"/>
        <pc:sldMkLst>
          <pc:docMk/>
          <pc:sldMk cId="1392104012" sldId="350"/>
        </pc:sldMkLst>
      </pc:sldChg>
      <pc:sldChg chg="add del">
        <pc:chgData name="Michaël Petre" userId="44a3d092-70fc-446b-805e-9c40f1406128" providerId="ADAL" clId="{025F488A-3543-4853-BA6E-11EE88A7902A}" dt="2023-07-10T09:20:55.643" v="22" actId="47"/>
        <pc:sldMkLst>
          <pc:docMk/>
          <pc:sldMk cId="1762646806" sldId="381"/>
        </pc:sldMkLst>
      </pc:sldChg>
      <pc:sldChg chg="modSp add mod">
        <pc:chgData name="Michaël Petre" userId="44a3d092-70fc-446b-805e-9c40f1406128" providerId="ADAL" clId="{025F488A-3543-4853-BA6E-11EE88A7902A}" dt="2023-07-10T09:20:34.268" v="13" actId="20577"/>
        <pc:sldMkLst>
          <pc:docMk/>
          <pc:sldMk cId="4099968688" sldId="389"/>
        </pc:sldMkLst>
        <pc:spChg chg="mod">
          <ac:chgData name="Michaël Petre" userId="44a3d092-70fc-446b-805e-9c40f1406128" providerId="ADAL" clId="{025F488A-3543-4853-BA6E-11EE88A7902A}" dt="2023-07-10T09:20:34.268" v="13" actId="20577"/>
          <ac:spMkLst>
            <pc:docMk/>
            <pc:sldMk cId="4099968688" sldId="389"/>
            <ac:spMk id="8" creationId="{3DC4CCBA-12AD-4433-A381-A03661E3D92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B67641-FA75-4C53-9374-842922E433EB}" type="doc">
      <dgm:prSet loTypeId="urn:microsoft.com/office/officeart/2005/8/layout/pyramid1" loCatId="pyramid" qsTypeId="urn:microsoft.com/office/officeart/2005/8/quickstyle/3d1" qsCatId="3D" csTypeId="urn:microsoft.com/office/officeart/2005/8/colors/colorful3" csCatId="colorful" phldr="1"/>
      <dgm:spPr/>
    </dgm:pt>
    <dgm:pt modelId="{76546D18-5ABD-49B5-8CE7-B46436229065}">
      <dgm:prSet phldrT="[Texte]"/>
      <dgm:spPr/>
      <dgm:t>
        <a:bodyPr/>
        <a:lstStyle/>
        <a:p>
          <a:r>
            <a:rPr lang="fr-BE" dirty="0"/>
            <a:t>Victor League</a:t>
          </a:r>
        </a:p>
      </dgm:t>
    </dgm:pt>
    <dgm:pt modelId="{4C8DDB46-3764-4335-944C-C60A8FD292B5}" type="parTrans" cxnId="{1E1986E1-F204-4366-944D-36E15003F02E}">
      <dgm:prSet/>
      <dgm:spPr/>
      <dgm:t>
        <a:bodyPr/>
        <a:lstStyle/>
        <a:p>
          <a:endParaRPr lang="fr-BE"/>
        </a:p>
      </dgm:t>
    </dgm:pt>
    <dgm:pt modelId="{FC1593D3-CDD2-48DA-AB18-91C499A042AB}" type="sibTrans" cxnId="{1E1986E1-F204-4366-944D-36E15003F02E}">
      <dgm:prSet/>
      <dgm:spPr/>
      <dgm:t>
        <a:bodyPr/>
        <a:lstStyle/>
        <a:p>
          <a:endParaRPr lang="fr-BE"/>
        </a:p>
      </dgm:t>
    </dgm:pt>
    <dgm:pt modelId="{B5A2DAB3-EE6D-4F8B-89BE-7BAA0053E952}">
      <dgm:prSet phldrT="[Texte]"/>
      <dgm:spPr/>
      <dgm:t>
        <a:bodyPr/>
        <a:lstStyle/>
        <a:p>
          <a:r>
            <a:rPr lang="fr-BE" dirty="0"/>
            <a:t>Divisions Top = Ligue</a:t>
          </a:r>
        </a:p>
      </dgm:t>
    </dgm:pt>
    <dgm:pt modelId="{8133805D-AFB7-439E-BE3C-3D96112945EA}" type="parTrans" cxnId="{6675D55F-BE72-4249-AB73-4DA6C44AC8CF}">
      <dgm:prSet/>
      <dgm:spPr/>
      <dgm:t>
        <a:bodyPr/>
        <a:lstStyle/>
        <a:p>
          <a:endParaRPr lang="fr-BE"/>
        </a:p>
      </dgm:t>
    </dgm:pt>
    <dgm:pt modelId="{2A720619-DE12-40B3-9DEC-06AB951396AD}" type="sibTrans" cxnId="{6675D55F-BE72-4249-AB73-4DA6C44AC8CF}">
      <dgm:prSet/>
      <dgm:spPr/>
      <dgm:t>
        <a:bodyPr/>
        <a:lstStyle/>
        <a:p>
          <a:endParaRPr lang="fr-BE"/>
        </a:p>
      </dgm:t>
    </dgm:pt>
    <dgm:pt modelId="{D9D7E97F-476D-47E7-B66A-C31B529B40A8}">
      <dgm:prSet phldrT="[Texte]"/>
      <dgm:spPr/>
      <dgm:t>
        <a:bodyPr/>
        <a:lstStyle/>
        <a:p>
          <a:r>
            <a:rPr lang="fr-BE" dirty="0"/>
            <a:t>Division district (D)</a:t>
          </a:r>
        </a:p>
      </dgm:t>
    </dgm:pt>
    <dgm:pt modelId="{1A296465-388F-43D5-A2AC-F4A5F1AE6D70}" type="parTrans" cxnId="{D6197813-D697-4C02-A5C5-38F8CBF28C90}">
      <dgm:prSet/>
      <dgm:spPr/>
      <dgm:t>
        <a:bodyPr/>
        <a:lstStyle/>
        <a:p>
          <a:endParaRPr lang="fr-BE"/>
        </a:p>
      </dgm:t>
    </dgm:pt>
    <dgm:pt modelId="{6240AA3F-E37A-4845-A3AA-F65F89975C9F}" type="sibTrans" cxnId="{D6197813-D697-4C02-A5C5-38F8CBF28C90}">
      <dgm:prSet/>
      <dgm:spPr/>
      <dgm:t>
        <a:bodyPr/>
        <a:lstStyle/>
        <a:p>
          <a:endParaRPr lang="fr-BE"/>
        </a:p>
      </dgm:t>
    </dgm:pt>
    <dgm:pt modelId="{E4F41F53-8E35-4F5F-BAD2-246532D56055}">
      <dgm:prSet phldrT="[Texte]"/>
      <dgm:spPr/>
      <dgm:t>
        <a:bodyPr/>
        <a:lstStyle/>
        <a:p>
          <a:r>
            <a:rPr lang="fr-BE" dirty="0"/>
            <a:t>Division provinciale (P)</a:t>
          </a:r>
        </a:p>
      </dgm:t>
    </dgm:pt>
    <dgm:pt modelId="{2B9405D6-8D4B-413C-ACD2-5F0448C78D40}" type="parTrans" cxnId="{360106B6-B009-48CC-9541-436D0680A267}">
      <dgm:prSet/>
      <dgm:spPr/>
      <dgm:t>
        <a:bodyPr/>
        <a:lstStyle/>
        <a:p>
          <a:endParaRPr lang="fr-BE"/>
        </a:p>
      </dgm:t>
    </dgm:pt>
    <dgm:pt modelId="{A97449FF-4A0A-4DBE-AAC0-2341B3B07A5B}" type="sibTrans" cxnId="{360106B6-B009-48CC-9541-436D0680A267}">
      <dgm:prSet/>
      <dgm:spPr/>
      <dgm:t>
        <a:bodyPr/>
        <a:lstStyle/>
        <a:p>
          <a:endParaRPr lang="fr-BE"/>
        </a:p>
      </dgm:t>
    </dgm:pt>
    <dgm:pt modelId="{242BC276-F402-4ED7-9508-42A0BA9DBC03}" type="pres">
      <dgm:prSet presAssocID="{FFB67641-FA75-4C53-9374-842922E433EB}" presName="Name0" presStyleCnt="0">
        <dgm:presLayoutVars>
          <dgm:dir/>
          <dgm:animLvl val="lvl"/>
          <dgm:resizeHandles val="exact"/>
        </dgm:presLayoutVars>
      </dgm:prSet>
      <dgm:spPr/>
    </dgm:pt>
    <dgm:pt modelId="{A93F4BDC-F00A-48BC-831E-435CEFBCB511}" type="pres">
      <dgm:prSet presAssocID="{76546D18-5ABD-49B5-8CE7-B46436229065}" presName="Name8" presStyleCnt="0"/>
      <dgm:spPr/>
    </dgm:pt>
    <dgm:pt modelId="{B6AECDAF-3C4B-41A7-A20D-F3BB0DBC345A}" type="pres">
      <dgm:prSet presAssocID="{76546D18-5ABD-49B5-8CE7-B46436229065}" presName="level" presStyleLbl="node1" presStyleIdx="0" presStyleCnt="4">
        <dgm:presLayoutVars>
          <dgm:chMax val="1"/>
          <dgm:bulletEnabled val="1"/>
        </dgm:presLayoutVars>
      </dgm:prSet>
      <dgm:spPr/>
    </dgm:pt>
    <dgm:pt modelId="{BCB557AE-9983-4B09-A1FC-CFC126E2AFBD}" type="pres">
      <dgm:prSet presAssocID="{76546D18-5ABD-49B5-8CE7-B4643622906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2C87D1-BFB0-453A-93C8-BAEE773F1333}" type="pres">
      <dgm:prSet presAssocID="{B5A2DAB3-EE6D-4F8B-89BE-7BAA0053E952}" presName="Name8" presStyleCnt="0"/>
      <dgm:spPr/>
    </dgm:pt>
    <dgm:pt modelId="{646A55EC-BE37-471E-8275-1F4AD5C2D9DE}" type="pres">
      <dgm:prSet presAssocID="{B5A2DAB3-EE6D-4F8B-89BE-7BAA0053E952}" presName="level" presStyleLbl="node1" presStyleIdx="1" presStyleCnt="4">
        <dgm:presLayoutVars>
          <dgm:chMax val="1"/>
          <dgm:bulletEnabled val="1"/>
        </dgm:presLayoutVars>
      </dgm:prSet>
      <dgm:spPr/>
    </dgm:pt>
    <dgm:pt modelId="{79ADFE41-7E9D-4D45-9651-5F16B61515C9}" type="pres">
      <dgm:prSet presAssocID="{B5A2DAB3-EE6D-4F8B-89BE-7BAA0053E95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30C244-045E-476C-971E-26EFA0D69BE2}" type="pres">
      <dgm:prSet presAssocID="{D9D7E97F-476D-47E7-B66A-C31B529B40A8}" presName="Name8" presStyleCnt="0"/>
      <dgm:spPr/>
    </dgm:pt>
    <dgm:pt modelId="{41CB3287-ED65-4002-BEA6-0370954FB07D}" type="pres">
      <dgm:prSet presAssocID="{D9D7E97F-476D-47E7-B66A-C31B529B40A8}" presName="level" presStyleLbl="node1" presStyleIdx="2" presStyleCnt="4">
        <dgm:presLayoutVars>
          <dgm:chMax val="1"/>
          <dgm:bulletEnabled val="1"/>
        </dgm:presLayoutVars>
      </dgm:prSet>
      <dgm:spPr/>
    </dgm:pt>
    <dgm:pt modelId="{1C260336-008C-4C9E-B70D-218335DCB7A0}" type="pres">
      <dgm:prSet presAssocID="{D9D7E97F-476D-47E7-B66A-C31B529B40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D84198E-0ACA-4A12-91C9-BB4CDD27845E}" type="pres">
      <dgm:prSet presAssocID="{E4F41F53-8E35-4F5F-BAD2-246532D56055}" presName="Name8" presStyleCnt="0"/>
      <dgm:spPr/>
    </dgm:pt>
    <dgm:pt modelId="{DE6B2E21-F424-4D38-B2BC-D0A26BB8B6B4}" type="pres">
      <dgm:prSet presAssocID="{E4F41F53-8E35-4F5F-BAD2-246532D56055}" presName="level" presStyleLbl="node1" presStyleIdx="3" presStyleCnt="4">
        <dgm:presLayoutVars>
          <dgm:chMax val="1"/>
          <dgm:bulletEnabled val="1"/>
        </dgm:presLayoutVars>
      </dgm:prSet>
      <dgm:spPr/>
    </dgm:pt>
    <dgm:pt modelId="{CB5A6DD1-84B1-43A2-8CB6-A6E828038ACD}" type="pres">
      <dgm:prSet presAssocID="{E4F41F53-8E35-4F5F-BAD2-246532D5605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6197813-D697-4C02-A5C5-38F8CBF28C90}" srcId="{FFB67641-FA75-4C53-9374-842922E433EB}" destId="{D9D7E97F-476D-47E7-B66A-C31B529B40A8}" srcOrd="2" destOrd="0" parTransId="{1A296465-388F-43D5-A2AC-F4A5F1AE6D70}" sibTransId="{6240AA3F-E37A-4845-A3AA-F65F89975C9F}"/>
    <dgm:cxn modelId="{3C1DC43F-2B5D-4F22-8DC0-B45AADDFEF66}" type="presOf" srcId="{E4F41F53-8E35-4F5F-BAD2-246532D56055}" destId="{CB5A6DD1-84B1-43A2-8CB6-A6E828038ACD}" srcOrd="1" destOrd="0" presId="urn:microsoft.com/office/officeart/2005/8/layout/pyramid1"/>
    <dgm:cxn modelId="{6675D55F-BE72-4249-AB73-4DA6C44AC8CF}" srcId="{FFB67641-FA75-4C53-9374-842922E433EB}" destId="{B5A2DAB3-EE6D-4F8B-89BE-7BAA0053E952}" srcOrd="1" destOrd="0" parTransId="{8133805D-AFB7-439E-BE3C-3D96112945EA}" sibTransId="{2A720619-DE12-40B3-9DEC-06AB951396AD}"/>
    <dgm:cxn modelId="{53EA5044-8CFA-428C-91C2-D17A961F7EF1}" type="presOf" srcId="{B5A2DAB3-EE6D-4F8B-89BE-7BAA0053E952}" destId="{646A55EC-BE37-471E-8275-1F4AD5C2D9DE}" srcOrd="0" destOrd="0" presId="urn:microsoft.com/office/officeart/2005/8/layout/pyramid1"/>
    <dgm:cxn modelId="{EAD4B15A-94A1-4629-9979-5B820E19862D}" type="presOf" srcId="{FFB67641-FA75-4C53-9374-842922E433EB}" destId="{242BC276-F402-4ED7-9508-42A0BA9DBC03}" srcOrd="0" destOrd="0" presId="urn:microsoft.com/office/officeart/2005/8/layout/pyramid1"/>
    <dgm:cxn modelId="{C286E886-FF46-456B-8A78-EB1250F43C6F}" type="presOf" srcId="{D9D7E97F-476D-47E7-B66A-C31B529B40A8}" destId="{1C260336-008C-4C9E-B70D-218335DCB7A0}" srcOrd="1" destOrd="0" presId="urn:microsoft.com/office/officeart/2005/8/layout/pyramid1"/>
    <dgm:cxn modelId="{360106B6-B009-48CC-9541-436D0680A267}" srcId="{FFB67641-FA75-4C53-9374-842922E433EB}" destId="{E4F41F53-8E35-4F5F-BAD2-246532D56055}" srcOrd="3" destOrd="0" parTransId="{2B9405D6-8D4B-413C-ACD2-5F0448C78D40}" sibTransId="{A97449FF-4A0A-4DBE-AAC0-2341B3B07A5B}"/>
    <dgm:cxn modelId="{0AFAA0CA-D0D8-4623-B193-76205530CB5E}" type="presOf" srcId="{B5A2DAB3-EE6D-4F8B-89BE-7BAA0053E952}" destId="{79ADFE41-7E9D-4D45-9651-5F16B61515C9}" srcOrd="1" destOrd="0" presId="urn:microsoft.com/office/officeart/2005/8/layout/pyramid1"/>
    <dgm:cxn modelId="{D75569CF-11C6-482E-B9EA-F265EE03451F}" type="presOf" srcId="{E4F41F53-8E35-4F5F-BAD2-246532D56055}" destId="{DE6B2E21-F424-4D38-B2BC-D0A26BB8B6B4}" srcOrd="0" destOrd="0" presId="urn:microsoft.com/office/officeart/2005/8/layout/pyramid1"/>
    <dgm:cxn modelId="{1E1986E1-F204-4366-944D-36E15003F02E}" srcId="{FFB67641-FA75-4C53-9374-842922E433EB}" destId="{76546D18-5ABD-49B5-8CE7-B46436229065}" srcOrd="0" destOrd="0" parTransId="{4C8DDB46-3764-4335-944C-C60A8FD292B5}" sibTransId="{FC1593D3-CDD2-48DA-AB18-91C499A042AB}"/>
    <dgm:cxn modelId="{11C219E5-7428-463C-B594-34DD2FE9F390}" type="presOf" srcId="{76546D18-5ABD-49B5-8CE7-B46436229065}" destId="{B6AECDAF-3C4B-41A7-A20D-F3BB0DBC345A}" srcOrd="0" destOrd="0" presId="urn:microsoft.com/office/officeart/2005/8/layout/pyramid1"/>
    <dgm:cxn modelId="{8D650FF2-463B-418A-921D-2E83F1986C80}" type="presOf" srcId="{D9D7E97F-476D-47E7-B66A-C31B529B40A8}" destId="{41CB3287-ED65-4002-BEA6-0370954FB07D}" srcOrd="0" destOrd="0" presId="urn:microsoft.com/office/officeart/2005/8/layout/pyramid1"/>
    <dgm:cxn modelId="{60FD00F7-C880-45C1-9720-EE15D93BCE46}" type="presOf" srcId="{76546D18-5ABD-49B5-8CE7-B46436229065}" destId="{BCB557AE-9983-4B09-A1FC-CFC126E2AFBD}" srcOrd="1" destOrd="0" presId="urn:microsoft.com/office/officeart/2005/8/layout/pyramid1"/>
    <dgm:cxn modelId="{D2CDEC00-239D-4781-9A2F-C7457E9E7B70}" type="presParOf" srcId="{242BC276-F402-4ED7-9508-42A0BA9DBC03}" destId="{A93F4BDC-F00A-48BC-831E-435CEFBCB511}" srcOrd="0" destOrd="0" presId="urn:microsoft.com/office/officeart/2005/8/layout/pyramid1"/>
    <dgm:cxn modelId="{00C8DD95-7B7D-4CD5-AE29-62F514FE2CEA}" type="presParOf" srcId="{A93F4BDC-F00A-48BC-831E-435CEFBCB511}" destId="{B6AECDAF-3C4B-41A7-A20D-F3BB0DBC345A}" srcOrd="0" destOrd="0" presId="urn:microsoft.com/office/officeart/2005/8/layout/pyramid1"/>
    <dgm:cxn modelId="{FA0AD6BB-95E3-4D9B-ABA2-D5B1C2149D3E}" type="presParOf" srcId="{A93F4BDC-F00A-48BC-831E-435CEFBCB511}" destId="{BCB557AE-9983-4B09-A1FC-CFC126E2AFBD}" srcOrd="1" destOrd="0" presId="urn:microsoft.com/office/officeart/2005/8/layout/pyramid1"/>
    <dgm:cxn modelId="{D51A8630-7B31-4A0B-8570-1BA95BB6CBC4}" type="presParOf" srcId="{242BC276-F402-4ED7-9508-42A0BA9DBC03}" destId="{B72C87D1-BFB0-453A-93C8-BAEE773F1333}" srcOrd="1" destOrd="0" presId="urn:microsoft.com/office/officeart/2005/8/layout/pyramid1"/>
    <dgm:cxn modelId="{9AD5F1F7-7585-4FBA-9D13-8C47D9DEFFD3}" type="presParOf" srcId="{B72C87D1-BFB0-453A-93C8-BAEE773F1333}" destId="{646A55EC-BE37-471E-8275-1F4AD5C2D9DE}" srcOrd="0" destOrd="0" presId="urn:microsoft.com/office/officeart/2005/8/layout/pyramid1"/>
    <dgm:cxn modelId="{C83F78BD-D861-49CD-A950-6F46112DE200}" type="presParOf" srcId="{B72C87D1-BFB0-453A-93C8-BAEE773F1333}" destId="{79ADFE41-7E9D-4D45-9651-5F16B61515C9}" srcOrd="1" destOrd="0" presId="urn:microsoft.com/office/officeart/2005/8/layout/pyramid1"/>
    <dgm:cxn modelId="{8A0C418D-85F2-4C32-A2E5-825E40885B09}" type="presParOf" srcId="{242BC276-F402-4ED7-9508-42A0BA9DBC03}" destId="{CE30C244-045E-476C-971E-26EFA0D69BE2}" srcOrd="2" destOrd="0" presId="urn:microsoft.com/office/officeart/2005/8/layout/pyramid1"/>
    <dgm:cxn modelId="{59B3E1A5-E614-41A4-AF6D-459EA8125548}" type="presParOf" srcId="{CE30C244-045E-476C-971E-26EFA0D69BE2}" destId="{41CB3287-ED65-4002-BEA6-0370954FB07D}" srcOrd="0" destOrd="0" presId="urn:microsoft.com/office/officeart/2005/8/layout/pyramid1"/>
    <dgm:cxn modelId="{6FD3F395-752C-49B3-9FD9-BC44068E9C8F}" type="presParOf" srcId="{CE30C244-045E-476C-971E-26EFA0D69BE2}" destId="{1C260336-008C-4C9E-B70D-218335DCB7A0}" srcOrd="1" destOrd="0" presId="urn:microsoft.com/office/officeart/2005/8/layout/pyramid1"/>
    <dgm:cxn modelId="{F4AC0848-D7B8-4F6D-9BD0-D195E6724025}" type="presParOf" srcId="{242BC276-F402-4ED7-9508-42A0BA9DBC03}" destId="{ED84198E-0ACA-4A12-91C9-BB4CDD27845E}" srcOrd="3" destOrd="0" presId="urn:microsoft.com/office/officeart/2005/8/layout/pyramid1"/>
    <dgm:cxn modelId="{C42FB64B-FA8F-4465-93DF-04A61DEB4FF1}" type="presParOf" srcId="{ED84198E-0ACA-4A12-91C9-BB4CDD27845E}" destId="{DE6B2E21-F424-4D38-B2BC-D0A26BB8B6B4}" srcOrd="0" destOrd="0" presId="urn:microsoft.com/office/officeart/2005/8/layout/pyramid1"/>
    <dgm:cxn modelId="{466B70F1-DC05-41C0-B7E8-B9566B8C4EF6}" type="presParOf" srcId="{ED84198E-0ACA-4A12-91C9-BB4CDD27845E}" destId="{CB5A6DD1-84B1-43A2-8CB6-A6E828038AC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ECDAF-3C4B-41A7-A20D-F3BB0DBC345A}">
      <dsp:nvSpPr>
        <dsp:cNvPr id="0" name=""/>
        <dsp:cNvSpPr/>
      </dsp:nvSpPr>
      <dsp:spPr>
        <a:xfrm>
          <a:off x="2656272" y="0"/>
          <a:ext cx="1770848" cy="1087834"/>
        </a:xfrm>
        <a:prstGeom prst="trapezoid">
          <a:avLst>
            <a:gd name="adj" fmla="val 8139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500" kern="1200" dirty="0"/>
            <a:t>Victor League</a:t>
          </a:r>
        </a:p>
      </dsp:txBody>
      <dsp:txXfrm>
        <a:off x="2656272" y="0"/>
        <a:ext cx="1770848" cy="1087834"/>
      </dsp:txXfrm>
    </dsp:sp>
    <dsp:sp modelId="{646A55EC-BE37-471E-8275-1F4AD5C2D9DE}">
      <dsp:nvSpPr>
        <dsp:cNvPr id="0" name=""/>
        <dsp:cNvSpPr/>
      </dsp:nvSpPr>
      <dsp:spPr>
        <a:xfrm>
          <a:off x="1770848" y="1087834"/>
          <a:ext cx="3541696" cy="1087834"/>
        </a:xfrm>
        <a:prstGeom prst="trapezoid">
          <a:avLst>
            <a:gd name="adj" fmla="val 81393"/>
          </a:avLst>
        </a:prstGeom>
        <a:gradFill rotWithShape="0">
          <a:gsLst>
            <a:gs pos="0">
              <a:schemeClr val="accent3">
                <a:hueOff val="2519404"/>
                <a:satOff val="1400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519404"/>
                <a:satOff val="1400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519404"/>
                <a:satOff val="1400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500" kern="1200" dirty="0"/>
            <a:t>Divisions Top = Ligue</a:t>
          </a:r>
        </a:p>
      </dsp:txBody>
      <dsp:txXfrm>
        <a:off x="2390644" y="1087834"/>
        <a:ext cx="2302102" cy="1087834"/>
      </dsp:txXfrm>
    </dsp:sp>
    <dsp:sp modelId="{41CB3287-ED65-4002-BEA6-0370954FB07D}">
      <dsp:nvSpPr>
        <dsp:cNvPr id="0" name=""/>
        <dsp:cNvSpPr/>
      </dsp:nvSpPr>
      <dsp:spPr>
        <a:xfrm>
          <a:off x="885424" y="2175669"/>
          <a:ext cx="5312544" cy="1087834"/>
        </a:xfrm>
        <a:prstGeom prst="trapezoid">
          <a:avLst>
            <a:gd name="adj" fmla="val 81393"/>
          </a:avLst>
        </a:prstGeom>
        <a:gradFill rotWithShape="0">
          <a:gsLst>
            <a:gs pos="0">
              <a:schemeClr val="accent3">
                <a:hueOff val="5038807"/>
                <a:satOff val="2801"/>
                <a:lumOff val="-39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038807"/>
                <a:satOff val="2801"/>
                <a:lumOff val="-39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038807"/>
                <a:satOff val="2801"/>
                <a:lumOff val="-39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500" kern="1200" dirty="0"/>
            <a:t>Division district (D)</a:t>
          </a:r>
        </a:p>
      </dsp:txBody>
      <dsp:txXfrm>
        <a:off x="1815119" y="2175669"/>
        <a:ext cx="3453153" cy="1087834"/>
      </dsp:txXfrm>
    </dsp:sp>
    <dsp:sp modelId="{DE6B2E21-F424-4D38-B2BC-D0A26BB8B6B4}">
      <dsp:nvSpPr>
        <dsp:cNvPr id="0" name=""/>
        <dsp:cNvSpPr/>
      </dsp:nvSpPr>
      <dsp:spPr>
        <a:xfrm>
          <a:off x="0" y="3263503"/>
          <a:ext cx="7083392" cy="1087834"/>
        </a:xfrm>
        <a:prstGeom prst="trapezoid">
          <a:avLst>
            <a:gd name="adj" fmla="val 81393"/>
          </a:avLst>
        </a:prstGeom>
        <a:gradFill rotWithShape="0">
          <a:gsLst>
            <a:gs pos="0">
              <a:schemeClr val="accent3">
                <a:hueOff val="7558210"/>
                <a:satOff val="4201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558210"/>
                <a:satOff val="4201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558210"/>
                <a:satOff val="4201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500" kern="1200" dirty="0"/>
            <a:t>Division provinciale (P)</a:t>
          </a:r>
        </a:p>
      </dsp:txBody>
      <dsp:txXfrm>
        <a:off x="1239593" y="3263503"/>
        <a:ext cx="4604204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7B8EE446-7AEC-4E52-BB44-E415E29CB158}" type="datetime1">
              <a:rPr lang="fr-FR" smtClean="0"/>
              <a:t>10/07/2023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9474F99-60BC-462F-82FF-AD0F7D3371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7799FE93-18FF-4761-A914-89E7F4D54D0C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5A226AB8-ACBE-42E6-92F5-667EDDCD965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90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8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1665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* Excepté pour les Divisions provinciales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8032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* Vidéo à disposition des clubs lors de l’envoi de la 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2535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9400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02106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9071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24372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39878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12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56028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33950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anose="020B0604020202020204" pitchFamily="34" charset="0"/>
              <a:buChar char="•"/>
            </a:pPr>
            <a:r>
              <a:rPr lang="fr-BE" dirty="0"/>
              <a:t>Exemple :</a:t>
            </a:r>
          </a:p>
          <a:p>
            <a:r>
              <a:rPr lang="fr-FR" i="1" dirty="0"/>
              <a:t>Prenons l'exemple d'un club ayant 3 équipes mixtes, la première en D1, la seconde en D3 et la troisième en D5 et dont la deuxième équipe évoluant en D3 est amenée à disparaître.</a:t>
            </a:r>
          </a:p>
          <a:p>
            <a:endParaRPr lang="fr-FR" dirty="0"/>
          </a:p>
          <a:p>
            <a:r>
              <a:rPr lang="fr-FR" i="1" dirty="0"/>
              <a:t>En réinscrivant uniquement deux équipes, la première équipe reprendra sa place en D1 (plus ou moins en fonction de son résultat et/ou de son indice) tandis que la seconde - qui évoluait en D5 - serait logiquement dans "l'emplacement" de l'équipe qui évoluait en D3.</a:t>
            </a:r>
          </a:p>
          <a:p>
            <a:endParaRPr lang="fr-FR" i="1" dirty="0"/>
          </a:p>
          <a:p>
            <a:r>
              <a:rPr lang="fr-FR" i="1" dirty="0"/>
              <a:t>Dès lors, si les joueurs et joueuses de la seconde équipe souhaitent jouer dans une division correspondant au mieux à leur niveau, il est important de demander à déclasser cette équipe pour qu'elle soit réévaluée en fonction de son indice de force.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9341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Attention, on peut difficilement savoir à l’avance dans quelle division sera une équipe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9023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>
                <a:highlight>
                  <a:srgbClr val="FFFF00"/>
                </a:highlight>
              </a:rPr>
              <a:t>N’oubliez pas d’affilier vos joueurs pour qu’ils soient disponibles dans la liste des indices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7672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moyenne peut soudainement chuter de telle sorte qu'elle se situe en-dessous du palier du classement inférieur. Et comme on ne descend que d'un classement à la fois ...</a:t>
            </a:r>
            <a:br>
              <a:rPr lang="fr-FR" dirty="0"/>
            </a:br>
            <a:endParaRPr lang="fr-FR" dirty="0"/>
          </a:p>
          <a:p>
            <a:r>
              <a:rPr lang="fr-FR" dirty="0"/>
              <a:t>Après une inactivité de plus de 52 semaines, la moyenne d'un joueur est à zéro. Mais quand il reprend, il a toujours son classement (-2 si inactivité supérieure à 2 ans).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69666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08079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8025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Le reclassement automatique prévaut (elles pourraient quand même monter) </a:t>
            </a:r>
          </a:p>
          <a:p>
            <a:r>
              <a:rPr lang="fr-BE"/>
              <a:t>* Ces équipes peuvent aussi demander un déclassement</a:t>
            </a:r>
          </a:p>
          <a:p>
            <a:endParaRPr lang="fr-BE"/>
          </a:p>
          <a:p>
            <a:r>
              <a:rPr lang="fr-BE" b="1" u="sng"/>
              <a:t>Ballotage :</a:t>
            </a:r>
          </a:p>
          <a:p>
            <a:pPr>
              <a:buFont typeface="Arial" panose="020B0604020202020204" pitchFamily="34" charset="0"/>
              <a:buNone/>
            </a:pPr>
            <a:r>
              <a:rPr lang="fr-FR"/>
              <a:t>- Position instable pour toutes les équipes classées de la 5ème à la 7ème place de leur série. Une équipe en position de "ballottage" sera reléguée dans la division immédiatement inférieure à la division dans laquelle elle évoluait la saison précédente si et seulement si une équipe déclassée ou reclassée possède un indice de force supérieur au sien </a:t>
            </a:r>
            <a:r>
              <a:rPr lang="fr-FR" b="1"/>
              <a:t>ET</a:t>
            </a:r>
            <a:r>
              <a:rPr lang="fr-FR"/>
              <a:t> supérieur ou égal à la moyenne des indices de force de la division.</a:t>
            </a:r>
          </a:p>
          <a:p>
            <a:pPr>
              <a:buFont typeface="Arial" panose="020B0604020202020204" pitchFamily="34" charset="0"/>
              <a:buNone/>
            </a:pPr>
            <a:r>
              <a:rPr lang="fr-FR"/>
              <a:t>- ’ordre de relégation tiendra compte du classement général de la saison précédente (l’équipe la moins bien classée sera reléguée en premier).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4238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* Une équipe qui monte, en maintien, ballottage ou reléguée pourrait monter d’une ou plusieurs division(s) (reclassement automatique) mais aussi descendre d’une ou plusieurs division(s) (s’il y a une demande de déclassement qui respecte les critères).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93131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 Uniquement si l’indice de force de l’équipe est inférieur à la moyenne de la division dans laquelle elle se trouve et que la place peut être prise par une autre équipe</a:t>
            </a:r>
          </a:p>
          <a:p>
            <a:r>
              <a:rPr lang="fr-FR"/>
              <a:t>2 La nouvelle division dans laquelle jouera l’équipe dépendra de son indice de force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6316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63338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Tx/>
              <a:buChar char="-"/>
            </a:pPr>
            <a:r>
              <a:rPr lang="fr-BE"/>
              <a:t>L’indice de force doit être inférieur à la moyenne des indices de force de la division dans laquelle elle se trouve</a:t>
            </a:r>
          </a:p>
          <a:p>
            <a:endParaRPr lang="fr-FR"/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6412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67"/>
              </a:spcAft>
            </a:pP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place vacante dans une série, à la suite d’une suppression d’équipe, d’un reclassement ou d’un déclassement, et uniquement si aucune équipe ne remplit les deux conditions citées précédemment, une équipe peut être reclassée même sans satisfaire à ces deux conditions.</a:t>
            </a:r>
          </a:p>
          <a:p>
            <a:pPr algn="just">
              <a:lnSpc>
                <a:spcPct val="107000"/>
              </a:lnSpc>
              <a:spcAft>
                <a:spcPts val="867"/>
              </a:spcAft>
            </a:pPr>
            <a:endParaRPr lang="fr-BE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67"/>
              </a:spcAft>
            </a:pPr>
            <a:r>
              <a:rPr lang="fr-BE" sz="2000" u="sn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noter</a:t>
            </a: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on ne peut refuser un reclassement 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228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2275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3849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1713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</a:t>
            </a: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L’encodage de joueurs fictifs peut provoquer un reclassement excessif par rapport au niveau réel de l’équipe.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80945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1774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>
                <a:solidFill>
                  <a:srgbClr val="000000"/>
                </a:solidFill>
                <a:latin typeface="Calibri" panose="020F0502020204030204" pitchFamily="34" charset="0"/>
              </a:rPr>
              <a:t>Les moyennes des indices de force sont calculées au fur et à mesure de l'établissement des séries en commençant par la division la plus élevée.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87717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78187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</a:t>
            </a:r>
            <a:r>
              <a:rPr lang="fr-FR" b="1" dirty="0"/>
              <a:t>Article 25 : Forfait d’un joueur/une joueuse</a:t>
            </a:r>
            <a:br>
              <a:rPr lang="fr-FR" dirty="0"/>
            </a:br>
            <a:r>
              <a:rPr lang="fr-FR" dirty="0"/>
              <a:t>1. Un joueur/Une joueuse mentionné(e) dans une composition et faisant défaut au moment où</a:t>
            </a:r>
            <a:br>
              <a:rPr lang="fr-FR" dirty="0"/>
            </a:br>
            <a:r>
              <a:rPr lang="fr-FR" dirty="0"/>
              <a:t>il/elle est appelé(e) à jouer sera déclaré(e) forfait et ne pourra être aligné(e) dans aucun autre</a:t>
            </a:r>
            <a:br>
              <a:rPr lang="fr-FR" dirty="0"/>
            </a:br>
            <a:r>
              <a:rPr lang="fr-FR" dirty="0"/>
              <a:t>match qui suit.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3973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41216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3804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32453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696302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639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823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5699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52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2148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highlight>
                  <a:srgbClr val="FFFF00"/>
                </a:highlight>
              </a:rPr>
              <a:t>* Un joueur qui monte « 8 » en simple mais reste « 9 » en double et en mixte peut encore jouer pour ces disciplines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02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EA6C26-9C57-4903-AE77-E191504283DF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0B6182-9DAD-43E7-A402-4D56D11CEDF5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>
            <a:extLst>
              <a:ext uri="{FF2B5EF4-FFF2-40B4-BE49-F238E27FC236}">
                <a16:creationId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300B0B-2631-4D7B-AD03-0F59FD901AE4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13045-75BA-49FC-B8DA-667A815F6AD8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6A1B2E-6693-414F-9841-5863C42F39A1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8C33D-8E2E-459B-AF90-253460469913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660CFF-974F-4B0F-8CAA-FCC0F89E7460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160A66-7A6B-41C7-993D-06CDB82BA6E6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D1239B-222F-4485-B527-6BEE956E53DB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DDADA-8413-40DC-8839-95ED535A6D2F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65ADD9-85E7-452B-96B0-2A14879D53CE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F48F1-947C-498B-A912-2C1742B9B076}" type="datetime1">
              <a:rPr lang="fr-FR" noProof="0" smtClean="0"/>
              <a:t>10/07/2023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fbb.be/us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fbb.be/sites/default/files/reglements_synthese_modification_2023-2024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petre@lfbb.be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fbb.be/page/formations-arbitral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fbb.be/us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E457D-0397-41A5-A1CF-4C8062284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4308"/>
          <a:stretch/>
        </p:blipFill>
        <p:spPr>
          <a:xfrm>
            <a:off x="292100" y="323850"/>
            <a:ext cx="11607800" cy="6210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81986"/>
            <a:ext cx="7023100" cy="2279650"/>
          </a:xfrm>
          <a:prstGeom prst="rect">
            <a:avLst/>
          </a:prstGeom>
          <a:solidFill>
            <a:srgbClr val="CD004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554981" y="2198481"/>
            <a:ext cx="6013188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rtl="0"/>
            <a:r>
              <a:rPr lang="fr-FR" sz="6000" b="1" dirty="0">
                <a:solidFill>
                  <a:schemeClr val="bg1"/>
                </a:solidFill>
                <a:latin typeface="+mj-lt"/>
              </a:rPr>
              <a:t>Interclubs loisirs</a:t>
            </a:r>
          </a:p>
          <a:p>
            <a:pPr rtl="0"/>
            <a:r>
              <a:rPr lang="fr-FR" sz="6000" b="1" dirty="0">
                <a:solidFill>
                  <a:schemeClr val="bg1"/>
                </a:solidFill>
                <a:latin typeface="+mj-lt"/>
              </a:rPr>
              <a:t>2023-2024</a:t>
            </a:r>
          </a:p>
        </p:txBody>
      </p:sp>
      <p:sp>
        <p:nvSpPr>
          <p:cNvPr id="9" name="Zone de texte 8">
            <a:extLst>
              <a:ext uri="{FF2B5EF4-FFF2-40B4-BE49-F238E27FC236}">
                <a16:creationId xmlns:a16="http://schemas.microsoft.com/office/drawing/2014/main" id="{7EAEBA89-B616-43ED-A91E-61105E1C9DD6}"/>
              </a:ext>
            </a:extLst>
          </p:cNvPr>
          <p:cNvSpPr txBox="1"/>
          <p:nvPr/>
        </p:nvSpPr>
        <p:spPr>
          <a:xfrm>
            <a:off x="781507" y="5938885"/>
            <a:ext cx="57866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1600" b="1">
                <a:solidFill>
                  <a:schemeClr val="bg1"/>
                </a:solidFill>
                <a:latin typeface="Montserrat" panose="00000500000000000000" pitchFamily="2" charset="0"/>
              </a:rPr>
              <a:t>LIGUE FRANCOPHONE BELGE DE BADMINTON ASBL</a:t>
            </a:r>
          </a:p>
          <a:p>
            <a:pPr rtl="0"/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Le badminton, partout et pour tous !</a:t>
            </a:r>
          </a:p>
        </p:txBody>
      </p:sp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fr-FR"/>
              <a:t>Diapositive de tableau de bord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0E0059-FAEA-486C-B311-2C30023A2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93" y="546977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E457D-0397-41A5-A1CF-4C8062284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4308"/>
          <a:stretch/>
        </p:blipFill>
        <p:spPr>
          <a:xfrm>
            <a:off x="292100" y="323850"/>
            <a:ext cx="11607800" cy="6210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81986"/>
            <a:ext cx="7023100" cy="2279650"/>
          </a:xfrm>
          <a:prstGeom prst="rect">
            <a:avLst/>
          </a:prstGeom>
          <a:solidFill>
            <a:srgbClr val="CD004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114300" y="2198481"/>
            <a:ext cx="6908799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rtl="0"/>
            <a:r>
              <a:rPr lang="fr-FR" sz="6000" b="1" dirty="0">
                <a:solidFill>
                  <a:schemeClr val="bg1"/>
                </a:solidFill>
                <a:latin typeface="+mj-lt"/>
              </a:rPr>
              <a:t>Interclubs de ligue</a:t>
            </a:r>
          </a:p>
          <a:p>
            <a:pPr rtl="0"/>
            <a:r>
              <a:rPr lang="fr-FR" sz="6000" b="1" dirty="0">
                <a:solidFill>
                  <a:schemeClr val="bg1"/>
                </a:solidFill>
                <a:latin typeface="+mj-lt"/>
              </a:rPr>
              <a:t>2023-2024</a:t>
            </a:r>
          </a:p>
        </p:txBody>
      </p:sp>
      <p:sp>
        <p:nvSpPr>
          <p:cNvPr id="9" name="Zone de texte 8">
            <a:extLst>
              <a:ext uri="{FF2B5EF4-FFF2-40B4-BE49-F238E27FC236}">
                <a16:creationId xmlns:a16="http://schemas.microsoft.com/office/drawing/2014/main" id="{7EAEBA89-B616-43ED-A91E-61105E1C9DD6}"/>
              </a:ext>
            </a:extLst>
          </p:cNvPr>
          <p:cNvSpPr txBox="1"/>
          <p:nvPr/>
        </p:nvSpPr>
        <p:spPr>
          <a:xfrm>
            <a:off x="781507" y="5938885"/>
            <a:ext cx="57866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1600" b="1">
                <a:solidFill>
                  <a:schemeClr val="bg1"/>
                </a:solidFill>
                <a:latin typeface="Montserrat" panose="00000500000000000000" pitchFamily="2" charset="0"/>
              </a:rPr>
              <a:t>LIGUE FRANCOPHONE BELGE DE BADMINTON ASBL</a:t>
            </a:r>
          </a:p>
          <a:p>
            <a:pPr rtl="0"/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Le badminton, partout et pour tous !</a:t>
            </a:r>
          </a:p>
        </p:txBody>
      </p:sp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fr-FR"/>
              <a:t>Diapositive de tableau de bord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0E0059-FAEA-486C-B311-2C30023A2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93" y="546977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de Ligue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Le club doit être </a:t>
            </a:r>
            <a:r>
              <a:rPr lang="fr-BE" b="1" cap="all" dirty="0">
                <a:solidFill>
                  <a:srgbClr val="CD0041"/>
                </a:solidFill>
                <a:latin typeface="Montserrat" panose="00000500000000000000" pitchFamily="2" charset="0"/>
              </a:rPr>
              <a:t>en ordre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 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au niveau des factures LFBB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Avoir un Officiel Technique ou un Responsable Interclubs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Prix d’inscription : </a:t>
            </a:r>
            <a:r>
              <a:rPr lang="fr-BE" b="1" dirty="0">
                <a:solidFill>
                  <a:srgbClr val="0F2D40"/>
                </a:solidFill>
                <a:latin typeface="Montserrat" panose="00000500000000000000" pitchFamily="2" charset="0"/>
              </a:rPr>
              <a:t>63,60€/équipe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Salle/terrains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homologués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Une équipe = +- 7 rencontres à domicile (dans la plupart des cas) pour lesquelles il faut prévoir 2 terrains durant 3 heures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4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Système d’inscription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433"/>
            <a:ext cx="10515600" cy="419513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Inscriptions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via votre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hlinkClick r:id="rId3"/>
              </a:rPr>
              <a:t>Accès Club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 (avec votre identifiant c***).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Période d’inscription : </a:t>
            </a:r>
            <a:r>
              <a:rPr lang="fr-BE" b="1" dirty="0">
                <a:solidFill>
                  <a:srgbClr val="0F2D40"/>
                </a:solidFill>
                <a:latin typeface="Montserrat" panose="00000500000000000000" pitchFamily="2" charset="0"/>
              </a:rPr>
              <a:t>du 10/07 au 31/07*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2000" i="1" dirty="0">
                <a:solidFill>
                  <a:srgbClr val="0F2D40"/>
                </a:solidFill>
                <a:latin typeface="Montserrat" panose="00000500000000000000" pitchFamily="2" charset="0"/>
              </a:rPr>
              <a:t>(</a:t>
            </a:r>
            <a:r>
              <a:rPr lang="fr-FR" sz="2000" i="1" dirty="0">
                <a:solidFill>
                  <a:srgbClr val="0F2D40"/>
                </a:solidFill>
                <a:latin typeface="Montserrat" panose="00000500000000000000" pitchFamily="2" charset="0"/>
              </a:rPr>
              <a:t>* Excepté pour les inscriptions en </a:t>
            </a:r>
            <a:r>
              <a:rPr lang="fr-FR" sz="2000" i="1" dirty="0">
                <a:solidFill>
                  <a:srgbClr val="CD0041"/>
                </a:solidFill>
                <a:latin typeface="Montserrat" panose="00000500000000000000" pitchFamily="2" charset="0"/>
              </a:rPr>
              <a:t>divisions provinciales</a:t>
            </a:r>
            <a:r>
              <a:rPr lang="fr-FR" sz="2000" i="1" dirty="0">
                <a:solidFill>
                  <a:srgbClr val="0F2D40"/>
                </a:solidFill>
                <a:latin typeface="Montserrat" panose="00000500000000000000" pitchFamily="2" charset="0"/>
              </a:rPr>
              <a:t> : 24 juillet)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Possibilité d’inscrire de nouvelles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Indice des équipes calculé sur base des classements du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03/07/2023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2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Système d’inscription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Tutoriel (vidéo)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Inscriptions IC">
            <a:hlinkClick r:id="" action="ppaction://media"/>
            <a:extLst>
              <a:ext uri="{FF2B5EF4-FFF2-40B4-BE49-F238E27FC236}">
                <a16:creationId xmlns:a16="http://schemas.microsoft.com/office/drawing/2014/main" id="{F3426BF7-1B6E-3A05-0B8B-B7C82C5A2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4000" y="1363100"/>
            <a:ext cx="8384000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6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/>
              </a:rPr>
              <a:t>Interclubs 2023-2024</a:t>
            </a:r>
            <a:br>
              <a:rPr lang="fr-BE" sz="3200" b="1" dirty="0">
                <a:solidFill>
                  <a:srgbClr val="0F2D40"/>
                </a:solidFill>
                <a:latin typeface="Montserrat"/>
              </a:rPr>
            </a:br>
            <a:r>
              <a:rPr lang="fr-BE" sz="2400" dirty="0">
                <a:solidFill>
                  <a:srgbClr val="0F2D40"/>
                </a:solidFill>
                <a:latin typeface="Montserrat"/>
              </a:rPr>
              <a:t>Rappel</a:t>
            </a:r>
            <a:endParaRPr lang="fr-BE" sz="20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0769"/>
            <a:ext cx="10515600" cy="16764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Un joueur ayant arrêté dans l’un des matchs d’une rencontre </a:t>
            </a:r>
            <a:r>
              <a:rPr lang="fr-BE" b="1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ne peut plus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 être mentionné dans une autre composition pour cette rencontre</a:t>
            </a: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432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Structure</a:t>
            </a:r>
            <a:endParaRPr lang="fr-BE" sz="24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78A9BC8A-40B1-01BC-C35F-0C51061D8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671483"/>
              </p:ext>
            </p:extLst>
          </p:nvPr>
        </p:nvGraphicFramePr>
        <p:xfrm>
          <a:off x="838200" y="1825625"/>
          <a:ext cx="708339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81FDA5-F3B2-D311-623D-F7796BABC9C2}"/>
              </a:ext>
            </a:extLst>
          </p:cNvPr>
          <p:cNvSpPr txBox="1"/>
          <p:nvPr/>
        </p:nvSpPr>
        <p:spPr>
          <a:xfrm>
            <a:off x="8506928" y="2192836"/>
            <a:ext cx="211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Interclubs nationaux</a:t>
            </a:r>
          </a:p>
          <a:p>
            <a:pPr algn="ctr"/>
            <a:r>
              <a:rPr lang="fr-BE" dirty="0"/>
              <a:t>N1 &amp; N2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9F109-E4A4-A60F-EBB9-012A85314383}"/>
              </a:ext>
            </a:extLst>
          </p:cNvPr>
          <p:cNvSpPr txBox="1"/>
          <p:nvPr/>
        </p:nvSpPr>
        <p:spPr>
          <a:xfrm>
            <a:off x="7382577" y="3197511"/>
            <a:ext cx="428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L1 Dames</a:t>
            </a:r>
          </a:p>
          <a:p>
            <a:pPr algn="ctr"/>
            <a:r>
              <a:rPr lang="fr-BE" dirty="0"/>
              <a:t>L1 &amp; L2 Messieurs et Mixtes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40F7DC-9EB1-E63F-3D2E-C59D89417C90}"/>
              </a:ext>
            </a:extLst>
          </p:cNvPr>
          <p:cNvSpPr txBox="1"/>
          <p:nvPr/>
        </p:nvSpPr>
        <p:spPr>
          <a:xfrm>
            <a:off x="7459580" y="5415146"/>
            <a:ext cx="4206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Indice équipe max : 1250 (Mixtes) &amp; 1000 (Dames/Messieurs)</a:t>
            </a:r>
          </a:p>
          <a:p>
            <a:pPr algn="ctr"/>
            <a:r>
              <a:rPr lang="fr-BE" dirty="0"/>
              <a:t>Classement max (joueur) : 9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4200378-53E6-973E-DBBE-D943189795EF}"/>
              </a:ext>
            </a:extLst>
          </p:cNvPr>
          <p:cNvCxnSpPr/>
          <p:nvPr/>
        </p:nvCxnSpPr>
        <p:spPr>
          <a:xfrm>
            <a:off x="7459580" y="2993457"/>
            <a:ext cx="420624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EBEF8E-8057-9B1F-D46A-4132D32EEB8B}"/>
              </a:ext>
            </a:extLst>
          </p:cNvPr>
          <p:cNvCxnSpPr/>
          <p:nvPr/>
        </p:nvCxnSpPr>
        <p:spPr>
          <a:xfrm>
            <a:off x="7459580" y="4069883"/>
            <a:ext cx="420624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010DE0F-D518-9651-7222-95FC6E616CCC}"/>
              </a:ext>
            </a:extLst>
          </p:cNvPr>
          <p:cNvCxnSpPr/>
          <p:nvPr/>
        </p:nvCxnSpPr>
        <p:spPr>
          <a:xfrm>
            <a:off x="7459580" y="5163954"/>
            <a:ext cx="420624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59A9420-D4A6-BD05-815B-F663C34B6BD7}"/>
              </a:ext>
            </a:extLst>
          </p:cNvPr>
          <p:cNvSpPr txBox="1"/>
          <p:nvPr/>
        </p:nvSpPr>
        <p:spPr>
          <a:xfrm>
            <a:off x="7459579" y="4222750"/>
            <a:ext cx="420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Bruxelles-Brabant</a:t>
            </a:r>
          </a:p>
          <a:p>
            <a:pPr algn="ctr"/>
            <a:r>
              <a:rPr lang="fr-BE" dirty="0"/>
              <a:t>Hainaut-Namur</a:t>
            </a:r>
          </a:p>
          <a:p>
            <a:pPr algn="ctr"/>
            <a:r>
              <a:rPr lang="fr-BE" dirty="0"/>
              <a:t>Liège-Luxembourg</a:t>
            </a:r>
          </a:p>
        </p:txBody>
      </p:sp>
    </p:spTree>
    <p:extLst>
      <p:ext uri="{BB962C8B-B14F-4D97-AF65-F5344CB8AC3E}">
        <p14:creationId xmlns:p14="http://schemas.microsoft.com/office/powerpoint/2010/main" val="4235286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/>
              </a:rPr>
              <a:t>Nouveautés 2023-2024</a:t>
            </a:r>
            <a:br>
              <a:rPr lang="fr-BE" sz="3200" b="1" dirty="0">
                <a:solidFill>
                  <a:srgbClr val="0F2D40"/>
                </a:solidFill>
                <a:latin typeface="Montserrat"/>
              </a:rPr>
            </a:br>
            <a:r>
              <a:rPr lang="fr-BE" sz="2400" dirty="0">
                <a:solidFill>
                  <a:srgbClr val="0F2D40"/>
                </a:solidFill>
                <a:latin typeface="Montserrat"/>
              </a:rPr>
              <a:t>Mixtes, Messieurs &amp; Dames</a:t>
            </a:r>
            <a:endParaRPr lang="fr-BE" sz="20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BE" sz="3000" dirty="0">
              <a:solidFill>
                <a:srgbClr val="0F2D40"/>
              </a:solidFill>
              <a:latin typeface="Montserrat" panose="00000500000000000000" pitchFamily="2" charset="0"/>
              <a:cs typeface="Calibri Ligh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sz="3000" dirty="0">
                <a:solidFill>
                  <a:srgbClr val="0F2D40"/>
                </a:solidFill>
                <a:latin typeface="Montserrat" panose="00000500000000000000" pitchFamily="2" charset="0"/>
                <a:cs typeface="Calibri Light"/>
              </a:rPr>
              <a:t>Ligue 1 &amp; Ligue 2 en championnats Messieurs et en Championnats Mixtes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sz="3000" dirty="0">
                <a:solidFill>
                  <a:srgbClr val="0F2D40"/>
                </a:solidFill>
                <a:latin typeface="Montserrat" panose="00000500000000000000" pitchFamily="2" charset="0"/>
                <a:cs typeface="Calibri Light"/>
                <a:hlinkClick r:id="rId3"/>
              </a:rPr>
              <a:t>Synthèse des modifications de règlements</a:t>
            </a:r>
            <a:endParaRPr lang="fr-BE" sz="3000" dirty="0">
              <a:solidFill>
                <a:srgbClr val="0F2D40"/>
              </a:solidFill>
              <a:latin typeface="Montserrat" panose="00000500000000000000" pitchFamily="2" charset="0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18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/>
              </a:rPr>
              <a:t>Rappels 2023-2024</a:t>
            </a:r>
            <a:br>
              <a:rPr lang="fr-BE" sz="3200" b="1" dirty="0">
                <a:solidFill>
                  <a:srgbClr val="0F2D40"/>
                </a:solidFill>
                <a:latin typeface="Montserrat"/>
              </a:rPr>
            </a:br>
            <a:r>
              <a:rPr lang="fr-BE" sz="2400" dirty="0">
                <a:solidFill>
                  <a:srgbClr val="0F2D40"/>
                </a:solidFill>
                <a:latin typeface="Montserrat"/>
              </a:rPr>
              <a:t>Mixtes, Messieurs &amp; Dames</a:t>
            </a:r>
            <a:endParaRPr lang="fr-BE" sz="20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sz="3000" dirty="0">
                <a:solidFill>
                  <a:srgbClr val="0F2D40"/>
                </a:solidFill>
                <a:latin typeface="Montserrat" panose="00000500000000000000" pitchFamily="2" charset="0"/>
                <a:cs typeface="Calibri Light"/>
              </a:rPr>
              <a:t>Divisions provinciales pour des équipes dont</a:t>
            </a:r>
            <a:endParaRPr lang="fr-BE" sz="3000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L’indice de force est </a:t>
            </a:r>
            <a:r>
              <a:rPr lang="fr-BE" sz="2800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inférieur à 1250 </a:t>
            </a: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en mixte, à </a:t>
            </a:r>
            <a:r>
              <a:rPr lang="fr-BE" sz="2800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1000</a:t>
            </a: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 en messieurs/dames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Les joueurs de base n’ont pas un classement </a:t>
            </a:r>
            <a:r>
              <a:rPr lang="fr-BE" sz="2800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supérieur à 9 </a:t>
            </a: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en simple et/ou dans une discipline de double concernée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sz="30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Le noyau des équipes </a:t>
            </a:r>
            <a:r>
              <a:rPr lang="fr-BE" sz="3000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n’est pas limité</a:t>
            </a:r>
            <a:r>
              <a:rPr lang="fr-BE" sz="3000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 (à 10 joueurs) dans les divisions provinciales. </a:t>
            </a:r>
            <a:endParaRPr lang="fr-BE" sz="3000" dirty="0">
              <a:solidFill>
                <a:srgbClr val="0F2D40"/>
              </a:solidFill>
              <a:latin typeface="Montserrat" panose="00000500000000000000" pitchFamily="2" charset="0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5984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2400" b="1" dirty="0">
                <a:solidFill>
                  <a:srgbClr val="0F2D40"/>
                </a:solidFill>
                <a:latin typeface="Montserrat"/>
              </a:rPr>
              <a:t>Rappels 2023-2024</a:t>
            </a:r>
            <a:br>
              <a:rPr lang="fr-BE" sz="2400" b="1" dirty="0">
                <a:solidFill>
                  <a:srgbClr val="0F2D40"/>
                </a:solidFill>
                <a:latin typeface="Montserrat"/>
              </a:rPr>
            </a:br>
            <a:r>
              <a:rPr lang="fr-BE" sz="2400" dirty="0">
                <a:solidFill>
                  <a:srgbClr val="0F2D40"/>
                </a:solidFill>
                <a:latin typeface="Montserrat"/>
              </a:rPr>
              <a:t>Mixtes, Messieurs &amp; Dames</a:t>
            </a:r>
            <a:endParaRPr lang="fr-BE" sz="24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014"/>
            <a:ext cx="10515600" cy="42823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Une demande de déclassement est automatiquement acceptée pour les équipes remplissant les conditions d’accessibilité aux divisions provinciales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  <a:cs typeface="Calibri Ligh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Une équipe de district en ballottage ou classée dernière de la dernière division ne peut accéder à la 1ère division provinciale que dans le respect des conditions d’accessibilité aux divisions provinciales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Les dames ont dorénavant la possibilité de jouer pour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deux clubs LFBB 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différents, dont l’un est le club d’affiliation, pour autant que ce soit dans deux championnats de genres différents (mixtes et dames)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6754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/>
              </a:rPr>
              <a:t>Interclubs mixtes</a:t>
            </a:r>
            <a:br>
              <a:rPr lang="fr-BE" sz="3200" b="1" dirty="0">
                <a:solidFill>
                  <a:srgbClr val="0F2D40"/>
                </a:solidFill>
                <a:latin typeface="Montserrat"/>
              </a:rPr>
            </a:br>
            <a:r>
              <a:rPr lang="fr-BE" sz="2000" dirty="0">
                <a:solidFill>
                  <a:srgbClr val="0F2D40"/>
                </a:solidFill>
                <a:latin typeface="Montserrat"/>
              </a:rPr>
              <a:t>Ligue 1 et Ligue 2</a:t>
            </a:r>
            <a:endParaRPr lang="fr-BE" sz="20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BBC33-49CF-5BAC-AACE-E1341D6EED6B}"/>
              </a:ext>
            </a:extLst>
          </p:cNvPr>
          <p:cNvSpPr/>
          <p:nvPr/>
        </p:nvSpPr>
        <p:spPr>
          <a:xfrm>
            <a:off x="1764631" y="1223889"/>
            <a:ext cx="8662737" cy="2385585"/>
          </a:xfrm>
          <a:prstGeom prst="rect">
            <a:avLst/>
          </a:prstGeom>
          <a:solidFill>
            <a:srgbClr val="CD0041"/>
          </a:solidFill>
          <a:ln>
            <a:solidFill>
              <a:srgbClr val="A2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/>
              <a:t>Ligue 1</a:t>
            </a:r>
          </a:p>
          <a:p>
            <a:pPr algn="ctr"/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Finaliste Top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2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2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3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3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L’équipe classée 4ème d’une des deux séries (et ayant le nouvel indice de force le plus élevé)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L’équipe classée 4ème d’une des deux séries (et ayant le nouvel indice de force le plus faible) sera en ballotage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L’équipe classée 5ème d’une des deux séries (et ayant le nouvel indice de force le plus élevé) sera en ballotage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FD869-539C-DBB4-3D07-AFAD6850A50F}"/>
              </a:ext>
            </a:extLst>
          </p:cNvPr>
          <p:cNvSpPr/>
          <p:nvPr/>
        </p:nvSpPr>
        <p:spPr>
          <a:xfrm>
            <a:off x="1764630" y="3747513"/>
            <a:ext cx="8662737" cy="2385585"/>
          </a:xfrm>
          <a:prstGeom prst="rect">
            <a:avLst/>
          </a:prstGeom>
          <a:solidFill>
            <a:srgbClr val="0F2D40"/>
          </a:solidFill>
          <a:ln>
            <a:solidFill>
              <a:srgbClr val="0F2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/>
              <a:t>Ligue 2</a:t>
            </a:r>
          </a:p>
          <a:p>
            <a:pPr algn="ctr"/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L’équipe classée 5ème d’une des deux séries (et ayant le nouvel indice de force le plus faible)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6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6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7</a:t>
            </a:r>
            <a:r>
              <a:rPr lang="fr-BE" sz="1400" baseline="30000" dirty="0"/>
              <a:t>ème</a:t>
            </a:r>
            <a:r>
              <a:rPr lang="fr-BE" sz="1400" dirty="0"/>
              <a:t> de la série A sera en ballotage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7</a:t>
            </a:r>
            <a:r>
              <a:rPr lang="fr-BE" sz="1400" baseline="30000" dirty="0"/>
              <a:t>ème</a:t>
            </a:r>
            <a:r>
              <a:rPr lang="fr-BE" sz="1400" dirty="0"/>
              <a:t> de la série B sera en ballotage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BXL-BRA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HAI-NAM</a:t>
            </a: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LIE-LUX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820391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Rappels (1)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Conditions d’accès :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/>
              </a:rPr>
              <a:t>Classement </a:t>
            </a:r>
            <a:r>
              <a:rPr lang="fr-FR" sz="2600" b="1" dirty="0">
                <a:solidFill>
                  <a:srgbClr val="CD0041"/>
                </a:solidFill>
                <a:latin typeface="Montserrat"/>
              </a:rPr>
              <a:t>max « 9 »</a:t>
            </a:r>
            <a:r>
              <a:rPr lang="fr-FR" sz="2600" b="1" dirty="0">
                <a:solidFill>
                  <a:srgbClr val="A20032"/>
                </a:solidFill>
                <a:latin typeface="Montserrat"/>
              </a:rPr>
              <a:t> </a:t>
            </a:r>
            <a:r>
              <a:rPr lang="fr-FR" sz="2600" dirty="0">
                <a:solidFill>
                  <a:srgbClr val="0F2D40"/>
                </a:solidFill>
                <a:latin typeface="Montserrat"/>
              </a:rPr>
              <a:t>pour les dames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/>
              </a:rPr>
              <a:t>Classement </a:t>
            </a:r>
            <a:r>
              <a:rPr lang="fr-FR" sz="2600" b="1" dirty="0">
                <a:solidFill>
                  <a:srgbClr val="CD0041"/>
                </a:solidFill>
                <a:latin typeface="Montserrat"/>
              </a:rPr>
              <a:t>max « 10 » </a:t>
            </a:r>
            <a:r>
              <a:rPr lang="fr-FR" sz="2600" dirty="0">
                <a:solidFill>
                  <a:srgbClr val="0F2D40"/>
                </a:solidFill>
                <a:latin typeface="Montserrat"/>
              </a:rPr>
              <a:t>pour les messieurs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Possibilité pour </a:t>
            </a:r>
            <a:r>
              <a:rPr lang="fr-FR" dirty="0" err="1">
                <a:solidFill>
                  <a:srgbClr val="0F2D40"/>
                </a:solidFill>
                <a:latin typeface="Montserrat" panose="00000500000000000000" pitchFamily="2" charset="0"/>
              </a:rPr>
              <a:t>un·e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 affilié· de jouer pour </a:t>
            </a: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</a:rPr>
              <a:t>un autre club</a:t>
            </a:r>
            <a:r>
              <a:rPr lang="fr-FR" b="1" dirty="0">
                <a:solidFill>
                  <a:srgbClr val="0F2D40"/>
                </a:solidFill>
                <a:latin typeface="Montserrat" panose="00000500000000000000" pitchFamily="2" charset="0"/>
              </a:rPr>
              <a:t>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sans passer par une procédure de prêt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</a:rPr>
              <a:t>Clôture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 du championnat : 15 mai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Une rencontre ne peut débuter avant 10 heures un jour de weekend ou un jour férié</a:t>
            </a:r>
          </a:p>
        </p:txBody>
      </p:sp>
    </p:spTree>
    <p:extLst>
      <p:ext uri="{BB962C8B-B14F-4D97-AF65-F5344CB8AC3E}">
        <p14:creationId xmlns:p14="http://schemas.microsoft.com/office/powerpoint/2010/main" val="943462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/>
              </a:rPr>
              <a:t>Interclubs Messieurs</a:t>
            </a:r>
            <a:br>
              <a:rPr lang="fr-BE" sz="3200" b="1" dirty="0">
                <a:solidFill>
                  <a:srgbClr val="0F2D40"/>
                </a:solidFill>
                <a:latin typeface="Montserrat"/>
              </a:rPr>
            </a:br>
            <a:r>
              <a:rPr lang="fr-BE" sz="2000" dirty="0">
                <a:solidFill>
                  <a:srgbClr val="0F2D40"/>
                </a:solidFill>
                <a:latin typeface="Montserrat"/>
              </a:rPr>
              <a:t>Ligue 1 et Ligue 2</a:t>
            </a:r>
            <a:endParaRPr lang="fr-BE" sz="20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fr-BE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BBC33-49CF-5BAC-AACE-E1341D6EED6B}"/>
              </a:ext>
            </a:extLst>
          </p:cNvPr>
          <p:cNvSpPr/>
          <p:nvPr/>
        </p:nvSpPr>
        <p:spPr>
          <a:xfrm>
            <a:off x="1764631" y="1223889"/>
            <a:ext cx="8662737" cy="2385585"/>
          </a:xfrm>
          <a:prstGeom prst="rect">
            <a:avLst/>
          </a:prstGeom>
          <a:solidFill>
            <a:srgbClr val="CD0041"/>
          </a:solidFill>
          <a:ln>
            <a:solidFill>
              <a:srgbClr val="A2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/>
              <a:t>Ligue 1</a:t>
            </a:r>
          </a:p>
          <a:p>
            <a:pPr algn="ctr"/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1</a:t>
            </a:r>
            <a:r>
              <a:rPr lang="fr-BE" sz="1400" baseline="30000" dirty="0"/>
              <a:t>er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1</a:t>
            </a:r>
            <a:r>
              <a:rPr lang="fr-BE" sz="1400" baseline="30000" dirty="0"/>
              <a:t>er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2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2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3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3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4</a:t>
            </a:r>
            <a:r>
              <a:rPr lang="fr-BE" sz="1400" baseline="30000" dirty="0"/>
              <a:t>ème</a:t>
            </a:r>
            <a:r>
              <a:rPr lang="fr-BE" sz="1400" dirty="0"/>
              <a:t> de la série A sera en ballotage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4</a:t>
            </a:r>
            <a:r>
              <a:rPr lang="fr-BE" sz="1400" baseline="30000" dirty="0"/>
              <a:t>ème</a:t>
            </a:r>
            <a:r>
              <a:rPr lang="fr-BE" sz="1400" dirty="0"/>
              <a:t> de la série B sera en ballotage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FD869-539C-DBB4-3D07-AFAD6850A50F}"/>
              </a:ext>
            </a:extLst>
          </p:cNvPr>
          <p:cNvSpPr/>
          <p:nvPr/>
        </p:nvSpPr>
        <p:spPr>
          <a:xfrm>
            <a:off x="1764630" y="3747513"/>
            <a:ext cx="8662737" cy="2385585"/>
          </a:xfrm>
          <a:prstGeom prst="rect">
            <a:avLst/>
          </a:prstGeom>
          <a:solidFill>
            <a:srgbClr val="0F2D40"/>
          </a:solidFill>
          <a:ln>
            <a:solidFill>
              <a:srgbClr val="0F2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/>
              <a:t>Ligue 2</a:t>
            </a:r>
          </a:p>
          <a:p>
            <a:pPr algn="ctr"/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5</a:t>
            </a:r>
            <a:r>
              <a:rPr lang="fr-BE" sz="1400" baseline="30000" dirty="0"/>
              <a:t>ème</a:t>
            </a:r>
            <a:r>
              <a:rPr lang="fr-BE" sz="1400" dirty="0"/>
              <a:t> de la série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5</a:t>
            </a:r>
            <a:r>
              <a:rPr lang="fr-BE" sz="1400" baseline="30000" dirty="0"/>
              <a:t>ème</a:t>
            </a:r>
            <a:r>
              <a:rPr lang="fr-BE" sz="1400" dirty="0"/>
              <a:t> de la série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BXL-BRA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HAI-NAM</a:t>
            </a: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Champion D1 LIE-LUX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Equipe ayant le meilleur indice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Equipe ayant le meilleur indice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Equipe ayant le meilleur indice</a:t>
            </a:r>
          </a:p>
        </p:txBody>
      </p:sp>
    </p:spTree>
    <p:extLst>
      <p:ext uri="{BB962C8B-B14F-4D97-AF65-F5344CB8AC3E}">
        <p14:creationId xmlns:p14="http://schemas.microsoft.com/office/powerpoint/2010/main" val="22958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Début des rencontres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Entre 19h et 21h en semaine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Entre 9h et 21h le we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Joueurs de base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4 en Dames/Messieurs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5 en Mixtes (3 messieurs &amp; 2 dames)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Joueurs complémentaires (Maximum*):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6 en Dames/Messieurs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5 en Mixtes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* Excepté en division provinciale : nombre illimité</a:t>
            </a:r>
          </a:p>
        </p:txBody>
      </p:sp>
    </p:spTree>
    <p:extLst>
      <p:ext uri="{BB962C8B-B14F-4D97-AF65-F5344CB8AC3E}">
        <p14:creationId xmlns:p14="http://schemas.microsoft.com/office/powerpoint/2010/main" val="263950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Suppression d’équipe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27B271E-6010-489A-9030-14BC58E17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6384"/>
              </p:ext>
            </p:extLst>
          </p:nvPr>
        </p:nvGraphicFramePr>
        <p:xfrm>
          <a:off x="838200" y="2506575"/>
          <a:ext cx="10515600" cy="3127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14806183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174138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1135394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80829382"/>
                    </a:ext>
                  </a:extLst>
                </a:gridCol>
              </a:tblGrid>
              <a:tr h="781884"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Saison passée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Division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Inscription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Situation saison</a:t>
                      </a:r>
                    </a:p>
                    <a:p>
                      <a:pPr algn="ctr"/>
                      <a:r>
                        <a:rPr lang="fr-BE" sz="2000"/>
                        <a:t>suivante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361722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Mx-1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Oui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Mx-1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494505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trike="noStrike" baseline="0"/>
                        <a:t>Mx-2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trike="noStrike" baseline="0"/>
                        <a:t>D3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Supprimée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649689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Mx-3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D5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Oui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Mx-2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792406"/>
                  </a:ext>
                </a:extLst>
              </a:tr>
            </a:tbl>
          </a:graphicData>
        </a:graphic>
      </p:graphicFrame>
      <p:sp>
        <p:nvSpPr>
          <p:cNvPr id="3" name="Flèche : haut 2">
            <a:extLst>
              <a:ext uri="{FF2B5EF4-FFF2-40B4-BE49-F238E27FC236}">
                <a16:creationId xmlns:a16="http://schemas.microsoft.com/office/drawing/2014/main" id="{1A7F5706-C35D-42B2-A700-8AC1334C431B}"/>
              </a:ext>
            </a:extLst>
          </p:cNvPr>
          <p:cNvSpPr/>
          <p:nvPr/>
        </p:nvSpPr>
        <p:spPr>
          <a:xfrm>
            <a:off x="9953030" y="4760312"/>
            <a:ext cx="192505" cy="3133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08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(1)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56459"/>
              </p:ext>
            </p:extLst>
          </p:nvPr>
        </p:nvGraphicFramePr>
        <p:xfrm>
          <a:off x="584200" y="1241213"/>
          <a:ext cx="11023600" cy="41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Fixé par le club lors de l’inscription des équipes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Ajouté par le club après la publication de la structure des championnats (et tout au long du championnat) mais AVANT la rencontre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b="1" strike="noStrike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NE peut PAS </a:t>
                      </a:r>
                      <a:r>
                        <a:rPr lang="fr-BE" sz="2400" b="0" strike="noStrike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avoir un indice de force supérieur à l’indice de force </a:t>
                      </a:r>
                      <a:r>
                        <a:rPr lang="fr-BE" sz="2400" b="0" strike="noStrike" kern="1200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d’aucun joueur de base du même sexe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3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17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(2)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89701"/>
              </p:ext>
            </p:extLst>
          </p:nvPr>
        </p:nvGraphicFramePr>
        <p:xfrm>
          <a:off x="584200" y="1855046"/>
          <a:ext cx="11023600" cy="278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Pas de nombre de match minimum/maximum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Pas de nombre de match minimum/maximum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624043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 kern="1200" dirty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Ne peut pas être retiré du noyau de l’équipe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2400" kern="1200" dirty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Peut être retiré du noyau si le joueur n’a pas joué une seule rencontre pour l’équipe concernée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3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69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(3)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65252"/>
              </p:ext>
            </p:extLst>
          </p:nvPr>
        </p:nvGraphicFramePr>
        <p:xfrm>
          <a:off x="584200" y="1644226"/>
          <a:ext cx="11023600" cy="41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kern="12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Ne peut pas être joueur de base dans une autre équipe du même championnat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400" kern="1200">
                        <a:solidFill>
                          <a:srgbClr val="0F2D40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MAIS</a:t>
                      </a:r>
                    </a:p>
                    <a:p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complémentaire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supérieure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joueur de base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inférieure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OU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complémentaire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différente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9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84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(joueur)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Indices de force du joueur (figés)*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Sur base des classements du mois juillet (03/07)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Pour chaque discipline, on prend la meilleure valeur entre celle du palier de montée du classement du joueur et de la moyenne de montée du joueur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Indice « Mixte » = somme des deux meilleures disciplines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Indice « Double » = somme du simple et du double</a:t>
            </a:r>
          </a:p>
        </p:txBody>
      </p:sp>
    </p:spTree>
    <p:extLst>
      <p:ext uri="{BB962C8B-B14F-4D97-AF65-F5344CB8AC3E}">
        <p14:creationId xmlns:p14="http://schemas.microsoft.com/office/powerpoint/2010/main" val="35520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Exemples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(joueur)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Indices de force du joueur (figés) 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E74BE66-24CD-46B8-BEB8-4D70F1090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36774"/>
              </p:ext>
            </p:extLst>
          </p:nvPr>
        </p:nvGraphicFramePr>
        <p:xfrm>
          <a:off x="1143000" y="1774247"/>
          <a:ext cx="9906000" cy="3355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19701891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70824785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87332774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664964945"/>
                    </a:ext>
                  </a:extLst>
                </a:gridCol>
              </a:tblGrid>
              <a:tr h="1161175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Discipline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Classement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Palier de montée (points)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625594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Simple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160</a:t>
                      </a:r>
                      <a:endParaRPr lang="fr-BE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1171288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Double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225</a:t>
                      </a:r>
                      <a:endParaRPr lang="fr-BE" sz="20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7650729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Mixte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190</a:t>
                      </a:r>
                      <a:endParaRPr lang="fr-BE" sz="20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77211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8B1EFC-CB56-46DC-A5AC-45B7BAE0A652}"/>
              </a:ext>
            </a:extLst>
          </p:cNvPr>
          <p:cNvSpPr txBox="1"/>
          <p:nvPr/>
        </p:nvSpPr>
        <p:spPr>
          <a:xfrm>
            <a:off x="330200" y="5312549"/>
            <a:ext cx="1153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Mixte » = somme des deux meilleures disciplines =&gt; 225+190=415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Double » = somme du simple et du double =&gt; 160+225=385 </a:t>
            </a:r>
          </a:p>
        </p:txBody>
      </p:sp>
    </p:spTree>
    <p:extLst>
      <p:ext uri="{BB962C8B-B14F-4D97-AF65-F5344CB8AC3E}">
        <p14:creationId xmlns:p14="http://schemas.microsoft.com/office/powerpoint/2010/main" val="299722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(équipe)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Indices de force d’une équipe (figés)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Dames/Messieurs = Somme des 4 joueu.r.se.s de base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Mixtes = Somme des 5 joueu.r.se.s de base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98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Nom des équipes : Nom du club + N° équipe au sein du club + (Discipline : Mx ou D ou M) + [indice de l’équipe]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Exemple : ATHOIS LE VOLANT 1 (D) [7049]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1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Rappels (2)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Toute demande d’avancement ou de report d’une rencontre doit être introduite auprès du club adverse concerné </a:t>
            </a:r>
            <a:r>
              <a:rPr lang="fr-FR" sz="2600" b="1" dirty="0">
                <a:solidFill>
                  <a:srgbClr val="CD0041"/>
                </a:solidFill>
                <a:latin typeface="Montserrat" panose="00000500000000000000" pitchFamily="2" charset="0"/>
              </a:rPr>
              <a:t>au plus tard 7 jours avant</a:t>
            </a:r>
            <a:r>
              <a:rPr lang="fr-FR" sz="2600" dirty="0">
                <a:solidFill>
                  <a:srgbClr val="CD0041"/>
                </a:solidFill>
                <a:latin typeface="Montserrat" panose="00000500000000000000" pitchFamily="2" charset="0"/>
              </a:rPr>
              <a:t> </a:t>
            </a: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la rencontre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Toute demande de report d’une rencontre pour cas de force majeure doit être introduite </a:t>
            </a:r>
            <a:r>
              <a:rPr lang="fr-FR" sz="2600" b="1" dirty="0">
                <a:solidFill>
                  <a:srgbClr val="CD0041"/>
                </a:solidFill>
                <a:latin typeface="Montserrat" panose="00000500000000000000" pitchFamily="2" charset="0"/>
              </a:rPr>
              <a:t>jusqu’à 4 heures </a:t>
            </a: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avant la rencontre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Format de rencontre fixé </a:t>
            </a:r>
            <a:r>
              <a:rPr lang="fr-FR" sz="2600" b="1" dirty="0">
                <a:solidFill>
                  <a:srgbClr val="CD0041"/>
                </a:solidFill>
                <a:latin typeface="Montserrat" panose="00000500000000000000" pitchFamily="2" charset="0"/>
              </a:rPr>
              <a:t>par défaut</a:t>
            </a: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. Autre format possible pour autant que :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8 matches sur la rencontre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Accord entre les équipes au plus tard 24h avant la rencontre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924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27050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Les séries se baseront sur les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résultats de la saison 2022-2023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L’équipe championne monte dans la division supérieure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Les équipes classées de la 1</a:t>
            </a:r>
            <a:r>
              <a:rPr lang="fr-BE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ère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à la 4</a:t>
            </a:r>
            <a:r>
              <a:rPr lang="fr-BE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place se maintiennent*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Les équipes classées de la 5</a:t>
            </a:r>
            <a:r>
              <a:rPr lang="fr-BE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à la 7</a:t>
            </a:r>
            <a:r>
              <a:rPr lang="fr-BE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place sont en « ballotage »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L’équipe qui était dernière est reléguée d’une division*</a:t>
            </a:r>
          </a:p>
        </p:txBody>
      </p:sp>
    </p:spTree>
    <p:extLst>
      <p:ext uri="{BB962C8B-B14F-4D97-AF65-F5344CB8AC3E}">
        <p14:creationId xmlns:p14="http://schemas.microsoft.com/office/powerpoint/2010/main" val="57897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Exemple (1)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27050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36EF522-073D-4883-A9DD-B704B71C9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25538"/>
              </p:ext>
            </p:extLst>
          </p:nvPr>
        </p:nvGraphicFramePr>
        <p:xfrm>
          <a:off x="3631944" y="1415074"/>
          <a:ext cx="4928112" cy="4027852"/>
        </p:xfrm>
        <a:graphic>
          <a:graphicData uri="http://schemas.openxmlformats.org/drawingml/2006/table">
            <a:tbl>
              <a:tblPr/>
              <a:tblGrid>
                <a:gridCol w="910472">
                  <a:extLst>
                    <a:ext uri="{9D8B030D-6E8A-4147-A177-3AD203B41FA5}">
                      <a16:colId xmlns:a16="http://schemas.microsoft.com/office/drawing/2014/main" val="2981079649"/>
                    </a:ext>
                  </a:extLst>
                </a:gridCol>
                <a:gridCol w="4017640">
                  <a:extLst>
                    <a:ext uri="{9D8B030D-6E8A-4147-A177-3AD203B41FA5}">
                      <a16:colId xmlns:a16="http://schemas.microsoft.com/office/drawing/2014/main" val="2967327972"/>
                    </a:ext>
                  </a:extLst>
                </a:gridCol>
              </a:tblGrid>
              <a:tr h="9019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Situation (à l'issue de la saison*)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9484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Equipe 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Montée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777644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80595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0462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37756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56051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04839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50591"/>
                  </a:ext>
                </a:extLst>
              </a:tr>
              <a:tr h="4043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Equipe 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Relégation = division directement inférieure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7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54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Déclassement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800">
                <a:solidFill>
                  <a:srgbClr val="0F2D40"/>
                </a:solidFill>
                <a:latin typeface="Montserrat" panose="00000500000000000000" pitchFamily="2" charset="0"/>
              </a:rPr>
              <a:t>(Division inférieure)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u="sng">
                <a:solidFill>
                  <a:srgbClr val="0F2D40"/>
                </a:solidFill>
                <a:latin typeface="Montserrat" panose="00000500000000000000" pitchFamily="2" charset="0"/>
              </a:rPr>
              <a:t>Objectif :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Jouer dans une division inférieure correspondant à son nouvel indice de force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b="1" u="sng">
                <a:solidFill>
                  <a:srgbClr val="0F2D40"/>
                </a:solidFill>
                <a:latin typeface="Montserrat" panose="00000500000000000000" pitchFamily="2" charset="0"/>
              </a:rPr>
              <a:t>Demande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à introduire lors de l’inscription de l’équipe (possible également pour une équipe championne)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Descente de division automatique :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NON</a:t>
            </a:r>
            <a:r>
              <a:rPr lang="fr-BE" b="1" baseline="30000">
                <a:solidFill>
                  <a:srgbClr val="CD0041"/>
                </a:solidFill>
                <a:latin typeface="Montserrat" panose="00000500000000000000" pitchFamily="2" charset="0"/>
              </a:rPr>
              <a:t>1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Descente en dernière division :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PAS FORCEMENT²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=&gt; Une équipe déclassée prendra la place d’une équipe en position de ballotage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4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Déclassement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Exemple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Une équipe de D2 a un indice de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1225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et demande son déclassement.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L’indice moyen de la D2 est de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2000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 Déclassement accordé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D3 = 1500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D4 = 1100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D5 = 800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 L’équipe sera reversée en D4</a:t>
            </a:r>
          </a:p>
        </p:txBody>
      </p:sp>
    </p:spTree>
    <p:extLst>
      <p:ext uri="{BB962C8B-B14F-4D97-AF65-F5344CB8AC3E}">
        <p14:creationId xmlns:p14="http://schemas.microsoft.com/office/powerpoint/2010/main" val="2649078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Reclassement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(Division supérieure)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40702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fr-BE" u="sng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u="sng" dirty="0">
                <a:solidFill>
                  <a:srgbClr val="0F2D40"/>
                </a:solidFill>
                <a:latin typeface="Montserrat" panose="00000500000000000000" pitchFamily="2" charset="0"/>
              </a:rPr>
              <a:t>Objectif :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créer des divisions « homogènes »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b="1" u="sng" dirty="0">
                <a:solidFill>
                  <a:srgbClr val="0F2D40"/>
                </a:solidFill>
                <a:latin typeface="Montserrat" panose="00000500000000000000" pitchFamily="2" charset="0"/>
              </a:rPr>
              <a:t>Automatique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mais dépend des places disponibles (ballotages, déclassements, retrait d’équipes, reclassement)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Priorité en fonction de l’indice de force des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Concerne les nouvelles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ET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les anciennes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Conditions pour intégrer une série supérieure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Indice &gt;= moyenne des indices de cette série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ET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&gt; indice d’une équipe en ballotage de cette série</a:t>
            </a:r>
          </a:p>
        </p:txBody>
      </p:sp>
    </p:spTree>
    <p:extLst>
      <p:ext uri="{BB962C8B-B14F-4D97-AF65-F5344CB8AC3E}">
        <p14:creationId xmlns:p14="http://schemas.microsoft.com/office/powerpoint/2010/main" val="263771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Ordre de priorité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552"/>
            <a:ext cx="10515600" cy="4462896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 dirty="0"/>
              <a:t>Classement général 2022-2023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 dirty="0"/>
              <a:t>Retrait d’équipes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 dirty="0"/>
              <a:t>Déclassement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 dirty="0"/>
              <a:t>Reclassement automatique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 dirty="0"/>
              <a:t>Regroupement géographique</a:t>
            </a:r>
          </a:p>
        </p:txBody>
      </p:sp>
    </p:spTree>
    <p:extLst>
      <p:ext uri="{BB962C8B-B14F-4D97-AF65-F5344CB8AC3E}">
        <p14:creationId xmlns:p14="http://schemas.microsoft.com/office/powerpoint/2010/main" val="170504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1</a:t>
            </a:r>
            <a:r>
              <a:rPr lang="fr-BE" sz="2400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er</a:t>
            </a: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 exemple (vidéo)</a:t>
            </a:r>
          </a:p>
        </p:txBody>
      </p:sp>
      <p:pic>
        <p:nvPicPr>
          <p:cNvPr id="10" name="Etablissement série">
            <a:hlinkClick r:id="" action="ppaction://media"/>
            <a:extLst>
              <a:ext uri="{FF2B5EF4-FFF2-40B4-BE49-F238E27FC236}">
                <a16:creationId xmlns:a16="http://schemas.microsoft.com/office/drawing/2014/main" id="{94DC6152-1F3A-45E2-9EAF-90B1DBD85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922" y="1340427"/>
            <a:ext cx="8717902" cy="4815754"/>
          </a:xfrm>
        </p:spPr>
      </p:pic>
    </p:spTree>
    <p:extLst>
      <p:ext uri="{BB962C8B-B14F-4D97-AF65-F5344CB8AC3E}">
        <p14:creationId xmlns:p14="http://schemas.microsoft.com/office/powerpoint/2010/main" val="215675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2</a:t>
            </a:r>
            <a:r>
              <a:rPr lang="fr-BE" sz="2400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 exemple (vidéo)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Etablissement série (2)">
            <a:hlinkClick r:id="" action="ppaction://media"/>
            <a:extLst>
              <a:ext uri="{FF2B5EF4-FFF2-40B4-BE49-F238E27FC236}">
                <a16:creationId xmlns:a16="http://schemas.microsoft.com/office/drawing/2014/main" id="{86BBB30C-B6B2-41C4-847C-CFF033A76E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7412" y="1545431"/>
            <a:ext cx="7877175" cy="4351338"/>
          </a:xfrm>
        </p:spPr>
      </p:pic>
    </p:spTree>
    <p:extLst>
      <p:ext uri="{BB962C8B-B14F-4D97-AF65-F5344CB8AC3E}">
        <p14:creationId xmlns:p14="http://schemas.microsoft.com/office/powerpoint/2010/main" val="360910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Conseils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Inscrivez les joueurs de base ayant les indices de force les plus élevés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MAIS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n’inscrivez pas des joueurs de base qui ne joueront probablement jamais et qui augmenteraient artificiellement votre indice*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b="1">
                <a:solidFill>
                  <a:srgbClr val="CD0041"/>
                </a:solidFill>
                <a:latin typeface="Montserrat" panose="00000500000000000000" pitchFamily="2" charset="0"/>
              </a:rPr>
              <a:t>SI</a:t>
            </a: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 une équipe est relativement déforcée par rapport à la saison précédente, demandez un déclassement aussi bien dans l’intérêt des joueurs locaux que des joueurs adverses.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(1)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refuser une montée ou un reclassement automatique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Non mais, dans le cas d’une montée, on peut demander un déclassement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Mon équipe était en ballotage ou reléguée pourtant elle se retrouve dans une division supérieure.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L’équipe a été reclassée selon son indice de force</a:t>
            </a:r>
          </a:p>
        </p:txBody>
      </p:sp>
    </p:spTree>
    <p:extLst>
      <p:ext uri="{BB962C8B-B14F-4D97-AF65-F5344CB8AC3E}">
        <p14:creationId xmlns:p14="http://schemas.microsoft.com/office/powerpoint/2010/main" val="264473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Rappels (3)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Par défaut, chaque rencontre mixte est jouée selon le format et l’ordre suivant : 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2 doubles messieurs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2 doubles dames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1 simple messieurs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1 simple dames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2 doubles mixtes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600" dirty="0">
                <a:solidFill>
                  <a:srgbClr val="0F2D40"/>
                </a:solidFill>
                <a:latin typeface="Montserrat" panose="00000500000000000000" pitchFamily="2" charset="0"/>
              </a:rPr>
              <a:t>Par défaut, chaque rencontre messieurs/dames est jouée selon le format et l’ordre suivant 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6 doubles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fr-FR" sz="2200" dirty="0">
                <a:solidFill>
                  <a:srgbClr val="0F2D40"/>
                </a:solidFill>
                <a:latin typeface="Montserrat" panose="00000500000000000000" pitchFamily="2" charset="0"/>
              </a:rPr>
              <a:t>2 simples</a:t>
            </a: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2080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(2)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Pourquoi mon équipe a-t-elle changé de numérotation ?</a:t>
            </a:r>
          </a:p>
          <a:p>
            <a:pPr marL="893763" indent="-893763" algn="l"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Une équipe ne peut évoluer dans une division supérieure à une autre équipe d'un même Club ayant un indice de force plus élevé.</a:t>
            </a:r>
          </a:p>
          <a:p>
            <a:pPr marL="893763" indent="-893763" algn="l">
              <a:buNone/>
            </a:pPr>
            <a:endParaRPr lang="fr-B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4679C075-C980-4691-8C4E-69A7F271B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77910"/>
              </p:ext>
            </p:extLst>
          </p:nvPr>
        </p:nvGraphicFramePr>
        <p:xfrm>
          <a:off x="1142615" y="3700426"/>
          <a:ext cx="10134985" cy="2363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79">
                  <a:extLst>
                    <a:ext uri="{9D8B030D-6E8A-4147-A177-3AD203B41FA5}">
                      <a16:colId xmlns:a16="http://schemas.microsoft.com/office/drawing/2014/main" val="2027602239"/>
                    </a:ext>
                  </a:extLst>
                </a:gridCol>
                <a:gridCol w="2580549">
                  <a:extLst>
                    <a:ext uri="{9D8B030D-6E8A-4147-A177-3AD203B41FA5}">
                      <a16:colId xmlns:a16="http://schemas.microsoft.com/office/drawing/2014/main" val="3654804685"/>
                    </a:ext>
                  </a:extLst>
                </a:gridCol>
                <a:gridCol w="2478011">
                  <a:extLst>
                    <a:ext uri="{9D8B030D-6E8A-4147-A177-3AD203B41FA5}">
                      <a16:colId xmlns:a16="http://schemas.microsoft.com/office/drawing/2014/main" val="533700371"/>
                    </a:ext>
                  </a:extLst>
                </a:gridCol>
                <a:gridCol w="2316046">
                  <a:extLst>
                    <a:ext uri="{9D8B030D-6E8A-4147-A177-3AD203B41FA5}">
                      <a16:colId xmlns:a16="http://schemas.microsoft.com/office/drawing/2014/main" val="3933556987"/>
                    </a:ext>
                  </a:extLst>
                </a:gridCol>
              </a:tblGrid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Equipe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Indice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2020-2021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Indice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Conséquence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8602840"/>
                  </a:ext>
                </a:extLst>
              </a:tr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63-M-1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(1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ère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63-M-2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(2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ème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687438"/>
                  </a:ext>
                </a:extLst>
              </a:tr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63-M-2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(2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ème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63-M-1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(1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ère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928123"/>
                  </a:ext>
                </a:extLst>
              </a:tr>
            </a:tbl>
          </a:graphicData>
        </a:graphic>
      </p:graphicFrame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ECB7BF-35D8-4116-BAE3-B51091292D1B}"/>
              </a:ext>
            </a:extLst>
          </p:cNvPr>
          <p:cNvCxnSpPr/>
          <p:nvPr/>
        </p:nvCxnSpPr>
        <p:spPr>
          <a:xfrm>
            <a:off x="3352607" y="5820378"/>
            <a:ext cx="5715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64B6C47-0FB4-4AB4-A609-E6A03380DED0}"/>
              </a:ext>
            </a:extLst>
          </p:cNvPr>
          <p:cNvCxnSpPr/>
          <p:nvPr/>
        </p:nvCxnSpPr>
        <p:spPr>
          <a:xfrm>
            <a:off x="3352607" y="5085549"/>
            <a:ext cx="5715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348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(3)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calcule-t-on la moyenne des indices d’une division</a:t>
            </a:r>
          </a:p>
          <a:p>
            <a:pPr marL="893763" indent="-893763" algn="l"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Elle est calculée sur base des équipes de la série (hors déclassement)*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Un joueur de provinciale qui monterait « 8 » peut-il continuer à jouer dans son équipe ?</a:t>
            </a:r>
          </a:p>
          <a:p>
            <a:pPr marL="893763" indent="-893763" algn="l"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Oui, car nous tenons compte des classements au 03/07.</a:t>
            </a:r>
          </a:p>
          <a:p>
            <a:pPr marL="893763" indent="-893763" algn="l">
              <a:buNone/>
            </a:pPr>
            <a:endParaRPr lang="fr-FR" dirty="0">
              <a:solidFill>
                <a:srgbClr val="CD004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9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(4)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Que faut-il faire si un joueur n’apparait pas dans la liste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Contactez le responsable compétitions de la 	LFBB : Michaël Petre - petre@lfbb.be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désinscrire une équipe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Il suffit de ne pas réinscrire une équipe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être joueur de base en Interclubs Messieurs/Dames et en Mixtes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Oui (règles par type de Championnat)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9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(5)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fait-on lorsqu’on a des « spécificités » au niveau de nos disponibilités de salles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=&gt; Il faut envoyer toutes les informations par 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email 	au responsable compétitions 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(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  <a:hlinkClick r:id="rId3"/>
              </a:rPr>
              <a:t>petre@lfbb.be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). Nous 	essayerons d’en tenir compte dans la mesure du 	possible.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Peut-on jouer deux rencontres d’Interclubs différentes (Messieurs/Dames et mixte) le même soir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C'est possible pour autant que l'ordre des 	matches soit respecté dans les deux rencontres ET 	que le joueur ne retarde le déroulement d'aucune 	des deux rencontres (sinon forfait possible)*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1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(6)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On dit qu’il faut un officiel pour pouvoir inscrire une équipe d’interclub. Pourtant, il n’est pas obligé d’être présent lors des rencontres. Est-ce logique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Oui car l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’absence de Responsable interclubs 	entraîne l’impossibilité pour l’équipe visitée de 	porter réclamation après la rencontre.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jouer et officier en même temps ?</a:t>
            </a:r>
          </a:p>
          <a:p>
            <a:pPr marL="914400" lvl="2" indent="0">
              <a:buNone/>
            </a:pP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=&gt; Non, l</a:t>
            </a:r>
            <a:r>
              <a:rPr lang="fr-FR" sz="2800" dirty="0">
                <a:solidFill>
                  <a:srgbClr val="CD0041"/>
                </a:solidFill>
                <a:latin typeface="Montserrat" panose="00000500000000000000" pitchFamily="2" charset="0"/>
              </a:rPr>
              <a:t>e Responsable interclubs d’une rencontre ne peut pas être joueur dans une rencontre officielle durant le temps de sa fonction. 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51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(7)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Que se passe-t-il si un joueur arrive en cours de saison ? Quid si son indice est supérieur à un joueur de base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Il pourrait être ajouté comme joueur 	complémentaire s’il respecte les critères. Si son 	indice est supérieur à un joueur de base, il ne pourra 	pas être ajouté.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Quels sont les conditions pour être Responsable Interclubs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  <a:hlinkClick r:id="rId3"/>
              </a:rPr>
              <a:t>« Suivre » la formation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 =&gt; Répondre à des 	questionnaires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 sz="24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8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(9)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 joueur qui se blesse dans son 1</a:t>
            </a:r>
            <a:r>
              <a:rPr lang="fr-FR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er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 double peut-il être remplacé pour le second double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Oui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Est-on limité en nombre d’équipes maximum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Non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 joueur peut-il jouer dans une équipe au Grand-Duché et en Belgique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Oui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8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E457D-0397-41A5-A1CF-4C8062284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" t="2344" r="1797" b="17981"/>
          <a:stretch/>
        </p:blipFill>
        <p:spPr>
          <a:xfrm>
            <a:off x="209550" y="190500"/>
            <a:ext cx="11772901" cy="647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865231"/>
            <a:ext cx="12192000" cy="1436672"/>
          </a:xfrm>
          <a:prstGeom prst="rect">
            <a:avLst/>
          </a:prstGeom>
          <a:solidFill>
            <a:srgbClr val="CD00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209548" y="4337346"/>
            <a:ext cx="117729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rtl="0"/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Pour toute question : Michaël Petre – petre@lfbb.be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7E347D20-83CF-4765-A959-68F510CE9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fr"/>
              <a:t>Diapositive de tableau de bord 10</a:t>
            </a:r>
          </a:p>
        </p:txBody>
      </p:sp>
    </p:spTree>
    <p:extLst>
      <p:ext uri="{BB962C8B-B14F-4D97-AF65-F5344CB8AC3E}">
        <p14:creationId xmlns:p14="http://schemas.microsoft.com/office/powerpoint/2010/main" val="260920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Rappels (4)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270"/>
            <a:ext cx="10515600" cy="4281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Toutes les rencontres se jouent avec des volants en plumes sauf accord entre les équipes pour jouer toute la rencontre </a:t>
            </a:r>
            <a:r>
              <a:rPr lang="fr-FR" b="1" u="sng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ou seulement certains matches</a:t>
            </a:r>
            <a:r>
              <a:rPr lang="fr-FR" b="1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avec des volants synthétiques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cs typeface="Calibri Light"/>
              </a:rPr>
              <a:t>Les compositions sont remises </a:t>
            </a: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  <a:cs typeface="Calibri Light"/>
              </a:rPr>
              <a:t>tous les 2 matches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Les paires de doubles ne doivent plus obligatoirement rester identiques durant toute le rencontre. Un même joueur peut donc être aligné dans deux ou trois paires de doubles différentes</a:t>
            </a: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589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Restrictions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La composition des paires et leur ordre ne peut jamais </a:t>
            </a: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générer un second match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avec les 4 mêmes joueurs. À défaut, l'ordre des paires devra être inversé ou la composition des paires de l’équipe visiteuse devra être revue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Une même paire ne peut pas être alignée </a:t>
            </a: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plus de trois fois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lors d'une même rencontre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Un même joueur ne peut pas être aligné dans </a:t>
            </a:r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plus de 3 matches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lors d’une même rencontre</a:t>
            </a:r>
            <a:endParaRPr lang="fr-FR" dirty="0">
              <a:latin typeface="Montserrat" panose="00000500000000000000" pitchFamily="2" charset="0"/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864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Interclubs loisirs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endParaRPr lang="fr-BE" sz="24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dirty="0"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Prix d’inscription : </a:t>
            </a:r>
            <a:r>
              <a:rPr lang="fr-BE" b="1" dirty="0">
                <a:solidFill>
                  <a:srgbClr val="0F2D40"/>
                </a:solidFill>
                <a:latin typeface="Montserrat" panose="00000500000000000000" pitchFamily="2" charset="0"/>
              </a:rPr>
              <a:t>63,60€/équipe</a:t>
            </a:r>
          </a:p>
          <a:p>
            <a:pPr marL="0" indent="0">
              <a:buNone/>
            </a:pPr>
            <a:endParaRPr lang="fr-FR" dirty="0">
              <a:latin typeface="Montserrat" panose="00000500000000000000" pitchFamily="2" charset="0"/>
              <a:cs typeface="Calibri Light"/>
            </a:endParaRPr>
          </a:p>
          <a:p>
            <a:r>
              <a:rPr lang="fr-FR" b="1" dirty="0">
                <a:solidFill>
                  <a:srgbClr val="CD0041"/>
                </a:solidFill>
                <a:latin typeface="Montserrat" panose="00000500000000000000" pitchFamily="2" charset="0"/>
                <a:cs typeface="Calibri Light"/>
              </a:rPr>
              <a:t>Nous comptons sur les clubs pour inscrire au moins 1 équipe dans un championnat loisir !</a:t>
            </a:r>
          </a:p>
          <a:p>
            <a:endParaRPr lang="fr-FR" b="1" dirty="0">
              <a:solidFill>
                <a:srgbClr val="CD0041"/>
              </a:solidFill>
              <a:latin typeface="Montserrat" panose="00000500000000000000" pitchFamily="2" charset="0"/>
              <a:cs typeface="Calibri Light"/>
            </a:endParaRPr>
          </a:p>
          <a:p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Inscriptions de vos équipes entre le 10 juillet et le 24 juillet via votre accès club sur le 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  <a:hlinkClick r:id="rId3"/>
              </a:rPr>
              <a:t>site de la LFBB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(avec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  <a:ea typeface="+mn-lt"/>
                <a:cs typeface="+mn-lt"/>
              </a:rPr>
              <a:t>votre identifiant c***</a:t>
            </a: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  <a:ea typeface="+mn-lt"/>
                <a:cs typeface="+mn-lt"/>
              </a:rPr>
              <a:t>)</a:t>
            </a:r>
            <a:endParaRPr lang="fr-BE" sz="1400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5949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(1)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 même joueur peut-il jouer pour plusieurs équipes d’une même division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Non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Quand démarrent les Interclubs loisirs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Le 2 octobre*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1800" i="1" dirty="0">
                <a:solidFill>
                  <a:srgbClr val="CD0041"/>
                </a:solidFill>
                <a:latin typeface="Montserrat" panose="00000500000000000000" pitchFamily="2" charset="0"/>
              </a:rPr>
              <a:t>* Dépend du nombre d’équipes inscrites dans la division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Les matches sont-ils comptabilisés pour le classement/ranking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Non</a:t>
            </a: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6937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2023-2024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(2)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 joueur peut-il participer aux Interclubs loisirs et de ligue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Oui, s’il respecte les conditions d’inscription*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1800" i="1" dirty="0">
                <a:solidFill>
                  <a:srgbClr val="CD0041"/>
                </a:solidFill>
                <a:latin typeface="Montserrat" panose="00000500000000000000" pitchFamily="2" charset="0"/>
              </a:rPr>
              <a:t>* Un joueur devra avoir le statut compétiteur pour participer aux interclubs de ligue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Une joueuse qui monterait « 8 » ou un joueur qui monterait « 9 » peut-il continuer à jouer les Interclubs loisirs ?*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=&gt; Non</a:t>
            </a:r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endParaRPr lang="fr-FR" dirty="0">
              <a:cs typeface="Calibri Ligh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4052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McD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737"/>
      </a:accent1>
      <a:accent2>
        <a:srgbClr val="FFC427"/>
      </a:accent2>
      <a:accent3>
        <a:srgbClr val="B4D78E"/>
      </a:accent3>
      <a:accent4>
        <a:srgbClr val="749CD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762_TF89048086" id="{C519A4F2-0979-4383-86E5-B49FF207A021}" vid="{90257414-CE60-4210-89F9-FA30D90B729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AB088FC512C64AB67ED30F1F496889" ma:contentTypeVersion="17" ma:contentTypeDescription="Crée un document." ma:contentTypeScope="" ma:versionID="d3560667a48c7ba04561457740197688">
  <xsd:schema xmlns:xsd="http://www.w3.org/2001/XMLSchema" xmlns:xs="http://www.w3.org/2001/XMLSchema" xmlns:p="http://schemas.microsoft.com/office/2006/metadata/properties" xmlns:ns2="7d4f5853-8b4c-47e2-b771-1bc736a61569" xmlns:ns3="9626d707-6099-420f-888d-087cb9a41a5d" targetNamespace="http://schemas.microsoft.com/office/2006/metadata/properties" ma:root="true" ma:fieldsID="e55eea69675ca2b3f1b2edf909ec6eb2" ns2:_="" ns3:_="">
    <xsd:import namespace="7d4f5853-8b4c-47e2-b771-1bc736a61569"/>
    <xsd:import namespace="9626d707-6099-420f-888d-087cb9a41a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f5853-8b4c-47e2-b771-1bc736a61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État de validation" ma:internalName="_x00c9_tat_x0020_de_x0020_validation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2abc1c21-4a7f-4c30-8123-399536afa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6d707-6099-420f-888d-087cb9a41a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1bda9ea-027a-43fb-b1e5-9bf2c388596c}" ma:internalName="TaxCatchAll" ma:showField="CatchAllData" ma:web="9626d707-6099-420f-888d-087cb9a41a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d4f5853-8b4c-47e2-b771-1bc736a61569" xsi:nil="true"/>
    <_Flow_SignoffStatus xmlns="7d4f5853-8b4c-47e2-b771-1bc736a61569" xsi:nil="true"/>
    <lcf76f155ced4ddcb4097134ff3c332f xmlns="7d4f5853-8b4c-47e2-b771-1bc736a61569">
      <Terms xmlns="http://schemas.microsoft.com/office/infopath/2007/PartnerControls"/>
    </lcf76f155ced4ddcb4097134ff3c332f>
    <TaxCatchAll xmlns="9626d707-6099-420f-888d-087cb9a41a5d" xsi:nil="true"/>
  </documentManagement>
</p:properties>
</file>

<file path=customXml/itemProps1.xml><?xml version="1.0" encoding="utf-8"?>
<ds:datastoreItem xmlns:ds="http://schemas.openxmlformats.org/officeDocument/2006/customXml" ds:itemID="{CFE0F919-69FE-4B27-BA7A-1ACF1312B4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4f5853-8b4c-47e2-b771-1bc736a61569"/>
    <ds:schemaRef ds:uri="9626d707-6099-420f-888d-087cb9a41a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6028FB-6012-4967-A451-C2FAE951FE25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9626d707-6099-420f-888d-087cb9a41a5d"/>
    <ds:schemaRef ds:uri="http://schemas.microsoft.com/office/infopath/2007/PartnerControls"/>
    <ds:schemaRef ds:uri="7d4f5853-8b4c-47e2-b771-1bc736a6156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Tableau de bord de performance de 24Slides</Template>
  <TotalTime>0</TotalTime>
  <Words>3544</Words>
  <Application>Microsoft Office PowerPoint</Application>
  <PresentationFormat>Grand écran</PresentationFormat>
  <Paragraphs>536</Paragraphs>
  <Slides>47</Slides>
  <Notes>43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Montserrat</vt:lpstr>
      <vt:lpstr>Symbol</vt:lpstr>
      <vt:lpstr>Wingdings</vt:lpstr>
      <vt:lpstr>Thème Office</vt:lpstr>
      <vt:lpstr>Diapositive de tableau de bord 1</vt:lpstr>
      <vt:lpstr>Interclubs loisirs Rappels (1)</vt:lpstr>
      <vt:lpstr>Interclubs loisirs Rappels (2)</vt:lpstr>
      <vt:lpstr>Interclubs loisirs Rappels (3)</vt:lpstr>
      <vt:lpstr>Interclubs loisirs Rappels (4)</vt:lpstr>
      <vt:lpstr>Interclubs loisirs Restrictions</vt:lpstr>
      <vt:lpstr>Interclubs loisirs </vt:lpstr>
      <vt:lpstr>Questions/Réponses (1)</vt:lpstr>
      <vt:lpstr>Questions/Réponses (2)</vt:lpstr>
      <vt:lpstr>Diapositive de tableau de bord 1</vt:lpstr>
      <vt:lpstr>Interclubs de Ligue Rappels</vt:lpstr>
      <vt:lpstr>Système d’inscription</vt:lpstr>
      <vt:lpstr>Système d’inscription Tutoriel (vidéo)</vt:lpstr>
      <vt:lpstr>Interclubs 2023-2024 Rappel</vt:lpstr>
      <vt:lpstr>Structure</vt:lpstr>
      <vt:lpstr>Nouveautés 2023-2024 Mixtes, Messieurs &amp; Dames</vt:lpstr>
      <vt:lpstr>Rappels 2023-2024 Mixtes, Messieurs &amp; Dames</vt:lpstr>
      <vt:lpstr>Rappels 2023-2024 Mixtes, Messieurs &amp; Dames</vt:lpstr>
      <vt:lpstr>Interclubs mixtes Ligue 1 et Ligue 2</vt:lpstr>
      <vt:lpstr>Interclubs Messieurs Ligue 1 et Ligue 2</vt:lpstr>
      <vt:lpstr>Rappels</vt:lpstr>
      <vt:lpstr>Rappels</vt:lpstr>
      <vt:lpstr>Rappels Joueurs de base / complémentaire (1)</vt:lpstr>
      <vt:lpstr>Rappels Joueurs de base / complémentaire (2)</vt:lpstr>
      <vt:lpstr>Rappels Joueurs de base / complémentaire (3)</vt:lpstr>
      <vt:lpstr>Rappels Indices de force (joueur)</vt:lpstr>
      <vt:lpstr>Exemples Indices de force (joueur)</vt:lpstr>
      <vt:lpstr>Rappels Indices de force (équipe)</vt:lpstr>
      <vt:lpstr>Rappels </vt:lpstr>
      <vt:lpstr>Etablissement des séries</vt:lpstr>
      <vt:lpstr>Etablissement des séries Exemple (1)</vt:lpstr>
      <vt:lpstr>Déclassement (Division inférieure)</vt:lpstr>
      <vt:lpstr>Déclassement Exemple</vt:lpstr>
      <vt:lpstr>Reclassement (Division supérieure)</vt:lpstr>
      <vt:lpstr>Etablissement des séries Ordre de priorité</vt:lpstr>
      <vt:lpstr>Etablissement des séries 1er exemple (vidéo)</vt:lpstr>
      <vt:lpstr>Etablissement des séries 2ème exemple (vidéo)</vt:lpstr>
      <vt:lpstr>Conseils</vt:lpstr>
      <vt:lpstr>Questions/Réponses (1)</vt:lpstr>
      <vt:lpstr>Questions/Réponses (2)</vt:lpstr>
      <vt:lpstr>Questions/Réponses (3)</vt:lpstr>
      <vt:lpstr>Questions/Réponses (4)</vt:lpstr>
      <vt:lpstr>Questions/Réponses (5)</vt:lpstr>
      <vt:lpstr>Questions/Réponses (6)</vt:lpstr>
      <vt:lpstr>Questions/Réponses (7)</vt:lpstr>
      <vt:lpstr>Questions/Réponses (9)</vt:lpstr>
      <vt:lpstr>Diapositive de tableau de bord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de tableau de bord 1</dc:title>
  <dc:creator>LFBB</dc:creator>
  <cp:lastModifiedBy>Michaël Petre</cp:lastModifiedBy>
  <cp:revision>240</cp:revision>
  <cp:lastPrinted>2021-06-28T09:34:58Z</cp:lastPrinted>
  <dcterms:created xsi:type="dcterms:W3CDTF">2021-01-29T12:16:27Z</dcterms:created>
  <dcterms:modified xsi:type="dcterms:W3CDTF">2023-07-10T09:21:39Z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0x01010059AB088FC512C64AB67ED30F1F496889</vt:lpwstr>
  </property>
  <property fmtid="{D5CDD505-2E9C-101B-9397-08002B2CF9AE}" pid="3" name="MediaServiceImageTags">
    <vt:lpwstr/>
  </property>
</Properties>
</file>